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2" r:id="rId4"/>
    <p:sldId id="257" r:id="rId5"/>
    <p:sldId id="264" r:id="rId6"/>
    <p:sldId id="269" r:id="rId7"/>
    <p:sldId id="271" r:id="rId8"/>
    <p:sldId id="272" r:id="rId9"/>
    <p:sldId id="270" r:id="rId10"/>
    <p:sldId id="273" r:id="rId11"/>
    <p:sldId id="275" r:id="rId12"/>
    <p:sldId id="276" r:id="rId13"/>
    <p:sldId id="278" r:id="rId14"/>
    <p:sldId id="295" r:id="rId15"/>
    <p:sldId id="296" r:id="rId16"/>
    <p:sldId id="259" r:id="rId17"/>
    <p:sldId id="279" r:id="rId18"/>
    <p:sldId id="268" r:id="rId19"/>
    <p:sldId id="277" r:id="rId20"/>
    <p:sldId id="280" r:id="rId21"/>
    <p:sldId id="274" r:id="rId22"/>
    <p:sldId id="281" r:id="rId23"/>
    <p:sldId id="282" r:id="rId24"/>
    <p:sldId id="297" r:id="rId25"/>
    <p:sldId id="300" r:id="rId26"/>
    <p:sldId id="287" r:id="rId27"/>
    <p:sldId id="283" r:id="rId28"/>
    <p:sldId id="284" r:id="rId29"/>
    <p:sldId id="285" r:id="rId30"/>
    <p:sldId id="286" r:id="rId31"/>
    <p:sldId id="288" r:id="rId32"/>
    <p:sldId id="289" r:id="rId33"/>
    <p:sldId id="290" r:id="rId34"/>
    <p:sldId id="291" r:id="rId35"/>
    <p:sldId id="298" r:id="rId36"/>
    <p:sldId id="299" r:id="rId37"/>
    <p:sldId id="301" r:id="rId38"/>
    <p:sldId id="292" r:id="rId39"/>
    <p:sldId id="293" r:id="rId40"/>
    <p:sldId id="302" r:id="rId41"/>
    <p:sldId id="294" r:id="rId4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IME ENRIQUE ORTIZ ROMERO" initials="JEOR" lastIdx="1" clrIdx="0">
    <p:extLst>
      <p:ext uri="{19B8F6BF-5375-455C-9EA6-DF929625EA0E}">
        <p15:presenceInfo xmlns:p15="http://schemas.microsoft.com/office/powerpoint/2012/main" userId="S::jaimeeortiz@ucundinamarca.edu.co::b062fdb9-7476-42c5-b5d1-bd5189d1ce9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9"/>
    <p:restoredTop sz="94657"/>
  </p:normalViewPr>
  <p:slideViewPr>
    <p:cSldViewPr snapToGrid="0">
      <p:cViewPr varScale="1">
        <p:scale>
          <a:sx n="107" d="100"/>
          <a:sy n="107" d="100"/>
        </p:scale>
        <p:origin x="1050" y="-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GRAFICAS%20DE%20PLANES%20CON%20CORTE%20A%2031%20DE%20MARZO%202025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GRAFICAS%20DE%20PLANES%20CON%20CORTE%20A%2031%20DE%20MARZO%202025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GRAFICAS%20DE%20PLANES%20CON%20CORTE%20A%2031%20DE%20MARZO%202025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VICERRECTORIA</a:t>
            </a:r>
            <a:r>
              <a:rPr lang="es-CO" baseline="0"/>
              <a:t> ACADÉMICA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ACADEMICA'!$F$5:$F$6</c:f>
              <c:numCache>
                <c:formatCode>General</c:formatCode>
                <c:ptCount val="2"/>
                <c:pt idx="0">
                  <c:v>895</c:v>
                </c:pt>
                <c:pt idx="1">
                  <c:v>946</c:v>
                </c:pt>
              </c:numCache>
            </c:numRef>
          </c:cat>
          <c:val>
            <c:numRef>
              <c:f>'VICE ACADEMICA'!$G$5:$G$6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B0-42A7-8198-5E298F6C10AD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47969B7-59E1-46E3-8466-1C890BC2618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68B0-42A7-8198-5E298F6C10A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0659223-3CE0-4FB7-B8F3-CEB516F95FE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68B0-42A7-8198-5E298F6C10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ACADEMICA'!$F$5:$F$6</c:f>
              <c:numCache>
                <c:formatCode>General</c:formatCode>
                <c:ptCount val="2"/>
                <c:pt idx="0">
                  <c:v>895</c:v>
                </c:pt>
                <c:pt idx="1">
                  <c:v>946</c:v>
                </c:pt>
              </c:numCache>
            </c:numRef>
          </c:cat>
          <c:val>
            <c:numRef>
              <c:f>'VICE ACADEMICA'!$H$5:$H$6</c:f>
              <c:numCache>
                <c:formatCode>0%</c:formatCode>
                <c:ptCount val="2"/>
                <c:pt idx="0">
                  <c:v>0.25</c:v>
                </c:pt>
                <c:pt idx="1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ACADEMICA'!$I$5:$I$6</c15:f>
                <c15:dlblRangeCache>
                  <c:ptCount val="2"/>
                  <c:pt idx="0">
                    <c:v>50%</c:v>
                  </c:pt>
                  <c:pt idx="1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68B0-42A7-8198-5E298F6C10AD}"/>
            </c:ext>
          </c:extLst>
        </c:ser>
        <c:ser>
          <c:idx val="2"/>
          <c:order val="2"/>
          <c:spPr>
            <a:solidFill>
              <a:schemeClr val="tx2">
                <a:lumMod val="75000"/>
                <a:lumOff val="25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ACADEMICA'!$F$5:$F$6</c:f>
              <c:numCache>
                <c:formatCode>General</c:formatCode>
                <c:ptCount val="2"/>
                <c:pt idx="0">
                  <c:v>895</c:v>
                </c:pt>
                <c:pt idx="1">
                  <c:v>946</c:v>
                </c:pt>
              </c:numCache>
            </c:numRef>
          </c:cat>
          <c:val>
            <c:numRef>
              <c:f>'VICE ACADEMICA'!$I$5:$I$6</c:f>
              <c:numCache>
                <c:formatCode>0%</c:formatCode>
                <c:ptCount val="2"/>
                <c:pt idx="0">
                  <c:v>0.5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B0-42A7-8198-5E298F6C10AD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ACADEMICA'!$F$5:$F$6</c:f>
              <c:numCache>
                <c:formatCode>General</c:formatCode>
                <c:ptCount val="2"/>
                <c:pt idx="0">
                  <c:v>895</c:v>
                </c:pt>
                <c:pt idx="1">
                  <c:v>946</c:v>
                </c:pt>
              </c:numCache>
            </c:numRef>
          </c:cat>
          <c:val>
            <c:numRef>
              <c:f>'VICE ACADEMICA'!$J$5:$J$6</c:f>
              <c:numCache>
                <c:formatCode>0%</c:formatCode>
                <c:ptCount val="2"/>
                <c:pt idx="0">
                  <c:v>0.5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8B0-42A7-8198-5E298F6C10AD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ACADEMICA'!$F$5:$F$6</c:f>
              <c:numCache>
                <c:formatCode>General</c:formatCode>
                <c:ptCount val="2"/>
                <c:pt idx="0">
                  <c:v>895</c:v>
                </c:pt>
                <c:pt idx="1">
                  <c:v>946</c:v>
                </c:pt>
              </c:numCache>
            </c:numRef>
          </c:cat>
          <c:val>
            <c:numRef>
              <c:f>'VICE ACADEMICA'!$K$5:$K$6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8B0-42A7-8198-5E298F6C10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97330943"/>
        <c:axId val="1697330111"/>
        <c:axId val="0"/>
      </c:bar3DChart>
      <c:catAx>
        <c:axId val="1697330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97330111"/>
        <c:crosses val="autoZero"/>
        <c:auto val="1"/>
        <c:lblAlgn val="ctr"/>
        <c:lblOffset val="100"/>
        <c:noMultiLvlLbl val="0"/>
      </c:catAx>
      <c:valAx>
        <c:axId val="169733011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97330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0" i="0" baseline="0">
                <a:effectLst/>
              </a:rPr>
              <a:t>Planes de Mejoramiento Académicos- Programas y Facultades</a:t>
            </a:r>
            <a:endParaRPr lang="es-CO" sz="1100" b="0">
              <a:effectLst/>
            </a:endParaRPr>
          </a:p>
        </c:rich>
      </c:tx>
      <c:layout>
        <c:manualLayout>
          <c:xMode val="edge"/>
          <c:yMode val="edge"/>
          <c:x val="0.18551088777219429"/>
          <c:y val="3.2128503896371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6'!$E$9:$E$13</c:f>
              <c:strCache>
                <c:ptCount val="5"/>
                <c:pt idx="0">
                  <c:v>877
DIRECCION DEL PROGRAMA PSICOLOGIA</c:v>
                </c:pt>
                <c:pt idx="1">
                  <c:v>931
DIRECCION DEL PROGRAMA ADMINISTRACIÓN DE EMPRESAS</c:v>
                </c:pt>
                <c:pt idx="2">
                  <c:v>957
DIRECCION DEL PROGRAMA ZOOTECNIA</c:v>
                </c:pt>
                <c:pt idx="3">
                  <c:v>991
FACULTAD DE CIENCIAS DEL DEPORTE Y LA EDUCACION FISICA</c:v>
                </c:pt>
                <c:pt idx="4">
                  <c:v>1008
DIRECCION DEL PROGRAMA ADMINISTRACION DE EMPRESAS</c:v>
                </c:pt>
              </c:strCache>
            </c:strRef>
          </c:cat>
          <c:val>
            <c:numRef>
              <c:f>'vice 6'!$F$9:$F$13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20-4DC2-9094-41C7FE2D5D09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035341E-94E0-4BE7-8B88-EE0E80AFB22E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3420-4DC2-9094-41C7FE2D5D0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9C0EE2C-5505-4A6E-8CB5-495148C37A5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420-4DC2-9094-41C7FE2D5D0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A6E19E8-FC6E-4E88-9571-6BB1EA5FAA4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420-4DC2-9094-41C7FE2D5D0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49C7D6E-AE09-4564-A82C-8E2904D2F56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3420-4DC2-9094-41C7FE2D5D0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997A776-70D1-4E5A-A479-3E7FDA18563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3420-4DC2-9094-41C7FE2D5D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strRef>
              <c:f>'vice 6'!$E$9:$E$13</c:f>
              <c:strCache>
                <c:ptCount val="5"/>
                <c:pt idx="0">
                  <c:v>877
DIRECCION DEL PROGRAMA PSICOLOGIA</c:v>
                </c:pt>
                <c:pt idx="1">
                  <c:v>931
DIRECCION DEL PROGRAMA ADMINISTRACIÓN DE EMPRESAS</c:v>
                </c:pt>
                <c:pt idx="2">
                  <c:v>957
DIRECCION DEL PROGRAMA ZOOTECNIA</c:v>
                </c:pt>
                <c:pt idx="3">
                  <c:v>991
FACULTAD DE CIENCIAS DEL DEPORTE Y LA EDUCACION FISICA</c:v>
                </c:pt>
                <c:pt idx="4">
                  <c:v>1008
DIRECCION DEL PROGRAMA ADMINISTRACION DE EMPRESAS</c:v>
                </c:pt>
              </c:strCache>
            </c:strRef>
          </c:cat>
          <c:val>
            <c:numRef>
              <c:f>'vice 6'!$G$9:$G$13</c:f>
              <c:numCache>
                <c:formatCode>0%</c:formatCode>
                <c:ptCount val="5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6'!$H$9:$H$13</c15:f>
                <c15:dlblRangeCache>
                  <c:ptCount val="5"/>
                  <c:pt idx="0">
                    <c:v>75%</c:v>
                  </c:pt>
                  <c:pt idx="1">
                    <c:v>0%</c:v>
                  </c:pt>
                  <c:pt idx="2">
                    <c:v>0%</c:v>
                  </c:pt>
                  <c:pt idx="3">
                    <c:v>50%</c:v>
                  </c:pt>
                  <c:pt idx="4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3420-4DC2-9094-41C7FE2D5D09}"/>
            </c:ext>
          </c:extLst>
        </c:ser>
        <c:ser>
          <c:idx val="2"/>
          <c:order val="2"/>
          <c:spPr>
            <a:solidFill>
              <a:schemeClr val="tx2">
                <a:lumMod val="75000"/>
                <a:lumOff val="25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6'!$E$9:$E$13</c:f>
              <c:strCache>
                <c:ptCount val="5"/>
                <c:pt idx="0">
                  <c:v>877
DIRECCION DEL PROGRAMA PSICOLOGIA</c:v>
                </c:pt>
                <c:pt idx="1">
                  <c:v>931
DIRECCION DEL PROGRAMA ADMINISTRACIÓN DE EMPRESAS</c:v>
                </c:pt>
                <c:pt idx="2">
                  <c:v>957
DIRECCION DEL PROGRAMA ZOOTECNIA</c:v>
                </c:pt>
                <c:pt idx="3">
                  <c:v>991
FACULTAD DE CIENCIAS DEL DEPORTE Y LA EDUCACION FISICA</c:v>
                </c:pt>
                <c:pt idx="4">
                  <c:v>1008
DIRECCION DEL PROGRAMA ADMINISTRACION DE EMPRESAS</c:v>
                </c:pt>
              </c:strCache>
            </c:strRef>
          </c:cat>
          <c:val>
            <c:numRef>
              <c:f>'vice 6'!$H$9:$H$13</c:f>
              <c:numCache>
                <c:formatCode>0%</c:formatCode>
                <c:ptCount val="5"/>
                <c:pt idx="0">
                  <c:v>0.75</c:v>
                </c:pt>
                <c:pt idx="1">
                  <c:v>0</c:v>
                </c:pt>
                <c:pt idx="2">
                  <c:v>0</c:v>
                </c:pt>
                <c:pt idx="3">
                  <c:v>0.5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420-4DC2-9094-41C7FE2D5D09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6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6'!$E$9:$E$13</c:f>
              <c:strCache>
                <c:ptCount val="5"/>
                <c:pt idx="0">
                  <c:v>877
DIRECCION DEL PROGRAMA PSICOLOGIA</c:v>
                </c:pt>
                <c:pt idx="1">
                  <c:v>931
DIRECCION DEL PROGRAMA ADMINISTRACIÓN DE EMPRESAS</c:v>
                </c:pt>
                <c:pt idx="2">
                  <c:v>957
DIRECCION DEL PROGRAMA ZOOTECNIA</c:v>
                </c:pt>
                <c:pt idx="3">
                  <c:v>991
FACULTAD DE CIENCIAS DEL DEPORTE Y LA EDUCACION FISICA</c:v>
                </c:pt>
                <c:pt idx="4">
                  <c:v>1008
DIRECCION DEL PROGRAMA ADMINISTRACION DE EMPRESAS</c:v>
                </c:pt>
              </c:strCache>
            </c:strRef>
          </c:cat>
          <c:val>
            <c:numRef>
              <c:f>'vice 6'!$I$9:$I$13</c:f>
              <c:numCache>
                <c:formatCode>0%</c:formatCode>
                <c:ptCount val="5"/>
                <c:pt idx="0">
                  <c:v>0.25</c:v>
                </c:pt>
                <c:pt idx="1">
                  <c:v>1</c:v>
                </c:pt>
                <c:pt idx="2">
                  <c:v>1</c:v>
                </c:pt>
                <c:pt idx="3">
                  <c:v>0.5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420-4DC2-9094-41C7FE2D5D09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6'!$E$9:$E$13</c:f>
              <c:strCache>
                <c:ptCount val="5"/>
                <c:pt idx="0">
                  <c:v>877
DIRECCION DEL PROGRAMA PSICOLOGIA</c:v>
                </c:pt>
                <c:pt idx="1">
                  <c:v>931
DIRECCION DEL PROGRAMA ADMINISTRACIÓN DE EMPRESAS</c:v>
                </c:pt>
                <c:pt idx="2">
                  <c:v>957
DIRECCION DEL PROGRAMA ZOOTECNIA</c:v>
                </c:pt>
                <c:pt idx="3">
                  <c:v>991
FACULTAD DE CIENCIAS DEL DEPORTE Y LA EDUCACION FISICA</c:v>
                </c:pt>
                <c:pt idx="4">
                  <c:v>1008
DIRECCION DEL PROGRAMA ADMINISTRACION DE EMPRESAS</c:v>
                </c:pt>
              </c:strCache>
            </c:strRef>
          </c:cat>
          <c:val>
            <c:numRef>
              <c:f>'vice 6'!$J$9:$J$13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420-4DC2-9094-41C7FE2D5D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28512928"/>
        <c:axId val="1428515008"/>
        <c:axId val="0"/>
      </c:bar3DChart>
      <c:catAx>
        <c:axId val="142851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28515008"/>
        <c:crosses val="autoZero"/>
        <c:auto val="1"/>
        <c:lblAlgn val="ctr"/>
        <c:lblOffset val="100"/>
        <c:noMultiLvlLbl val="0"/>
      </c:catAx>
      <c:valAx>
        <c:axId val="14285150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28512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0" i="0" baseline="0">
                <a:effectLst/>
              </a:rPr>
              <a:t>Planes de Mejoramiento Académicos- Programas y Facultades</a:t>
            </a:r>
            <a:endParaRPr lang="es-CO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7'!$C$5:$C$10</c:f>
              <c:strCache>
                <c:ptCount val="6"/>
                <c:pt idx="0">
                  <c:v>1009
DIRECCION DEL PROGRAMA INGENIERIA AMBIENTAL</c:v>
                </c:pt>
                <c:pt idx="1">
                  <c:v>1012
FACULTAD DE CIENCIAS AGROPECUARIAS</c:v>
                </c:pt>
                <c:pt idx="2">
                  <c:v>1013
DIRECCION DEL PROGRAMA ZOOTECNIA</c:v>
                </c:pt>
                <c:pt idx="3">
                  <c:v>1029
FACULTAD DE CIENCIAS ADMINISTRATIVAS ECONOMICAS Y CONTABLES</c:v>
                </c:pt>
                <c:pt idx="4">
                  <c:v>1031
FACULTAD DE INGENIERIA</c:v>
                </c:pt>
                <c:pt idx="5">
                  <c:v>1047
DIRECCION DEL PROGRAMA PSICOLOGIA</c:v>
                </c:pt>
              </c:strCache>
            </c:strRef>
          </c:cat>
          <c:val>
            <c:numRef>
              <c:f>'vice 7'!$D$5:$D$10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5D-4E96-A69B-602B9E268549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E720E8B-7E4E-4FA2-962E-B8447E1A6FB8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835D-4E96-A69B-602B9E26854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7B43B31-AD2E-4951-AD63-5B2728ACEB4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835D-4E96-A69B-602B9E26854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B91E151-E4F7-4796-BF6F-819E4604540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835D-4E96-A69B-602B9E26854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0FBC730-63A7-455E-9464-20FF7757E8D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835D-4E96-A69B-602B9E26854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1E74E79-FE39-4AE6-8B3C-8C5C151B714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835D-4E96-A69B-602B9E26854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5F39B46-4B91-4CF7-8964-FBEBE728DAC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835D-4E96-A69B-602B9E2685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'vice 7'!$C$5:$C$10</c:f>
              <c:strCache>
                <c:ptCount val="6"/>
                <c:pt idx="0">
                  <c:v>1009
DIRECCION DEL PROGRAMA INGENIERIA AMBIENTAL</c:v>
                </c:pt>
                <c:pt idx="1">
                  <c:v>1012
FACULTAD DE CIENCIAS AGROPECUARIAS</c:v>
                </c:pt>
                <c:pt idx="2">
                  <c:v>1013
DIRECCION DEL PROGRAMA ZOOTECNIA</c:v>
                </c:pt>
                <c:pt idx="3">
                  <c:v>1029
FACULTAD DE CIENCIAS ADMINISTRATIVAS ECONOMICAS Y CONTABLES</c:v>
                </c:pt>
                <c:pt idx="4">
                  <c:v>1031
FACULTAD DE INGENIERIA</c:v>
                </c:pt>
                <c:pt idx="5">
                  <c:v>1047
DIRECCION DEL PROGRAMA PSICOLOGIA</c:v>
                </c:pt>
              </c:strCache>
            </c:strRef>
          </c:cat>
          <c:val>
            <c:numRef>
              <c:f>'vice 7'!$E$5:$E$10</c:f>
              <c:numCache>
                <c:formatCode>0%</c:formatCode>
                <c:ptCount val="6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7'!$F$5:$F$10</c15:f>
                <c15:dlblRangeCache>
                  <c:ptCount val="6"/>
                  <c:pt idx="0">
                    <c:v>0%</c:v>
                  </c:pt>
                  <c:pt idx="1">
                    <c:v>0%</c:v>
                  </c:pt>
                  <c:pt idx="2">
                    <c:v>0%</c:v>
                  </c:pt>
                  <c:pt idx="3">
                    <c:v>0%</c:v>
                  </c:pt>
                  <c:pt idx="4">
                    <c:v>0%</c:v>
                  </c:pt>
                  <c:pt idx="5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835D-4E96-A69B-602B9E268549}"/>
            </c:ext>
          </c:extLst>
        </c:ser>
        <c:ser>
          <c:idx val="2"/>
          <c:order val="2"/>
          <c:spPr>
            <a:solidFill>
              <a:schemeClr val="accent5">
                <a:alpha val="91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7'!$C$5:$C$10</c:f>
              <c:strCache>
                <c:ptCount val="6"/>
                <c:pt idx="0">
                  <c:v>1009
DIRECCION DEL PROGRAMA INGENIERIA AMBIENTAL</c:v>
                </c:pt>
                <c:pt idx="1">
                  <c:v>1012
FACULTAD DE CIENCIAS AGROPECUARIAS</c:v>
                </c:pt>
                <c:pt idx="2">
                  <c:v>1013
DIRECCION DEL PROGRAMA ZOOTECNIA</c:v>
                </c:pt>
                <c:pt idx="3">
                  <c:v>1029
FACULTAD DE CIENCIAS ADMINISTRATIVAS ECONOMICAS Y CONTABLES</c:v>
                </c:pt>
                <c:pt idx="4">
                  <c:v>1031
FACULTAD DE INGENIERIA</c:v>
                </c:pt>
                <c:pt idx="5">
                  <c:v>1047
DIRECCION DEL PROGRAMA PSICOLOGIA</c:v>
                </c:pt>
              </c:strCache>
            </c:strRef>
          </c:cat>
          <c:val>
            <c:numRef>
              <c:f>'vice 7'!$F$5:$F$10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35D-4E96-A69B-602B9E268549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6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7'!$C$5:$C$10</c:f>
              <c:strCache>
                <c:ptCount val="6"/>
                <c:pt idx="0">
                  <c:v>1009
DIRECCION DEL PROGRAMA INGENIERIA AMBIENTAL</c:v>
                </c:pt>
                <c:pt idx="1">
                  <c:v>1012
FACULTAD DE CIENCIAS AGROPECUARIAS</c:v>
                </c:pt>
                <c:pt idx="2">
                  <c:v>1013
DIRECCION DEL PROGRAMA ZOOTECNIA</c:v>
                </c:pt>
                <c:pt idx="3">
                  <c:v>1029
FACULTAD DE CIENCIAS ADMINISTRATIVAS ECONOMICAS Y CONTABLES</c:v>
                </c:pt>
                <c:pt idx="4">
                  <c:v>1031
FACULTAD DE INGENIERIA</c:v>
                </c:pt>
                <c:pt idx="5">
                  <c:v>1047
DIRECCION DEL PROGRAMA PSICOLOGIA</c:v>
                </c:pt>
              </c:strCache>
            </c:strRef>
          </c:cat>
          <c:val>
            <c:numRef>
              <c:f>'vice 7'!$G$5:$G$10</c:f>
              <c:numCache>
                <c:formatCode>0%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35D-4E96-A69B-602B9E268549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7'!$C$5:$C$10</c:f>
              <c:strCache>
                <c:ptCount val="6"/>
                <c:pt idx="0">
                  <c:v>1009
DIRECCION DEL PROGRAMA INGENIERIA AMBIENTAL</c:v>
                </c:pt>
                <c:pt idx="1">
                  <c:v>1012
FACULTAD DE CIENCIAS AGROPECUARIAS</c:v>
                </c:pt>
                <c:pt idx="2">
                  <c:v>1013
DIRECCION DEL PROGRAMA ZOOTECNIA</c:v>
                </c:pt>
                <c:pt idx="3">
                  <c:v>1029
FACULTAD DE CIENCIAS ADMINISTRATIVAS ECONOMICAS Y CONTABLES</c:v>
                </c:pt>
                <c:pt idx="4">
                  <c:v>1031
FACULTAD DE INGENIERIA</c:v>
                </c:pt>
                <c:pt idx="5">
                  <c:v>1047
DIRECCION DEL PROGRAMA PSICOLOGIA</c:v>
                </c:pt>
              </c:strCache>
            </c:strRef>
          </c:cat>
          <c:val>
            <c:numRef>
              <c:f>'vice 7'!$H$5:$H$10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35D-4E96-A69B-602B9E2685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5"/>
        <c:shape val="box"/>
        <c:axId val="633862927"/>
        <c:axId val="738195727"/>
        <c:axId val="0"/>
      </c:bar3DChart>
      <c:catAx>
        <c:axId val="633862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38195727"/>
        <c:crosses val="autoZero"/>
        <c:auto val="1"/>
        <c:lblAlgn val="ctr"/>
        <c:lblOffset val="100"/>
        <c:noMultiLvlLbl val="0"/>
      </c:catAx>
      <c:valAx>
        <c:axId val="73819572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33862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UNIDAD</a:t>
            </a:r>
            <a:r>
              <a:rPr lang="es-CO" baseline="0"/>
              <a:t> DE APOYO ACADÉMICO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8'!$D$7:$D$11</c:f>
              <c:numCache>
                <c:formatCode>General</c:formatCode>
                <c:ptCount val="5"/>
                <c:pt idx="0">
                  <c:v>916</c:v>
                </c:pt>
                <c:pt idx="1">
                  <c:v>945</c:v>
                </c:pt>
                <c:pt idx="2">
                  <c:v>980</c:v>
                </c:pt>
                <c:pt idx="3">
                  <c:v>1041</c:v>
                </c:pt>
                <c:pt idx="4">
                  <c:v>1049</c:v>
                </c:pt>
              </c:numCache>
            </c:numRef>
          </c:cat>
          <c:val>
            <c:numRef>
              <c:f>'vice 8'!$E$7:$E$11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6C-4328-9AC5-45653CDC06BF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E779BE2-5CEB-48AC-A41E-C089FA39124A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EC6C-4328-9AC5-45653CDC06B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6D30917-356C-41E8-AD70-31E99F85D69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EC6C-4328-9AC5-45653CDC06B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71374F3-692B-41A3-862C-E94EBE85362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EC6C-4328-9AC5-45653CDC06B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4A65978-46B0-468A-BB88-F2EDD7A91BF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EC6C-4328-9AC5-45653CDC06B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D779522-7CCC-481D-AF7C-9A74D5DF651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EC6C-4328-9AC5-45653CDC06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8'!$D$7:$D$11</c:f>
              <c:numCache>
                <c:formatCode>General</c:formatCode>
                <c:ptCount val="5"/>
                <c:pt idx="0">
                  <c:v>916</c:v>
                </c:pt>
                <c:pt idx="1">
                  <c:v>945</c:v>
                </c:pt>
                <c:pt idx="2">
                  <c:v>980</c:v>
                </c:pt>
                <c:pt idx="3">
                  <c:v>1041</c:v>
                </c:pt>
                <c:pt idx="4">
                  <c:v>1049</c:v>
                </c:pt>
              </c:numCache>
            </c:numRef>
          </c:cat>
          <c:val>
            <c:numRef>
              <c:f>'vice 8'!$F$7:$F$11</c:f>
              <c:numCache>
                <c:formatCode>0%</c:formatCode>
                <c:ptCount val="5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8'!$G$7:$G$11</c15:f>
                <c15:dlblRangeCache>
                  <c:ptCount val="5"/>
                  <c:pt idx="0">
                    <c:v>86%</c:v>
                  </c:pt>
                  <c:pt idx="1">
                    <c:v>50%</c:v>
                  </c:pt>
                  <c:pt idx="2">
                    <c:v>50%</c:v>
                  </c:pt>
                  <c:pt idx="3">
                    <c:v>0%</c:v>
                  </c:pt>
                  <c:pt idx="4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EC6C-4328-9AC5-45653CDC06BF}"/>
            </c:ext>
          </c:extLst>
        </c:ser>
        <c:ser>
          <c:idx val="2"/>
          <c:order val="2"/>
          <c:spPr>
            <a:solidFill>
              <a:schemeClr val="tx2">
                <a:lumMod val="75000"/>
                <a:lumOff val="25000"/>
                <a:alpha val="91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8'!$D$7:$D$11</c:f>
              <c:numCache>
                <c:formatCode>General</c:formatCode>
                <c:ptCount val="5"/>
                <c:pt idx="0">
                  <c:v>916</c:v>
                </c:pt>
                <c:pt idx="1">
                  <c:v>945</c:v>
                </c:pt>
                <c:pt idx="2">
                  <c:v>980</c:v>
                </c:pt>
                <c:pt idx="3">
                  <c:v>1041</c:v>
                </c:pt>
                <c:pt idx="4">
                  <c:v>1049</c:v>
                </c:pt>
              </c:numCache>
            </c:numRef>
          </c:cat>
          <c:val>
            <c:numRef>
              <c:f>'vice 8'!$G$7:$G$11</c:f>
              <c:numCache>
                <c:formatCode>0%</c:formatCode>
                <c:ptCount val="5"/>
                <c:pt idx="0">
                  <c:v>0.86</c:v>
                </c:pt>
                <c:pt idx="1">
                  <c:v>0.5</c:v>
                </c:pt>
                <c:pt idx="2">
                  <c:v>0.5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C6C-4328-9AC5-45653CDC06BF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8'!$D$7:$D$11</c:f>
              <c:numCache>
                <c:formatCode>General</c:formatCode>
                <c:ptCount val="5"/>
                <c:pt idx="0">
                  <c:v>916</c:v>
                </c:pt>
                <c:pt idx="1">
                  <c:v>945</c:v>
                </c:pt>
                <c:pt idx="2">
                  <c:v>980</c:v>
                </c:pt>
                <c:pt idx="3">
                  <c:v>1041</c:v>
                </c:pt>
                <c:pt idx="4">
                  <c:v>1049</c:v>
                </c:pt>
              </c:numCache>
            </c:numRef>
          </c:cat>
          <c:val>
            <c:numRef>
              <c:f>'vice 8'!$H$7:$H$11</c:f>
              <c:numCache>
                <c:formatCode>0%</c:formatCode>
                <c:ptCount val="5"/>
                <c:pt idx="0">
                  <c:v>0.14000000000000001</c:v>
                </c:pt>
                <c:pt idx="1">
                  <c:v>0.5</c:v>
                </c:pt>
                <c:pt idx="2">
                  <c:v>0.5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C6C-4328-9AC5-45653CDC06BF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8'!$D$7:$D$11</c:f>
              <c:numCache>
                <c:formatCode>General</c:formatCode>
                <c:ptCount val="5"/>
                <c:pt idx="0">
                  <c:v>916</c:v>
                </c:pt>
                <c:pt idx="1">
                  <c:v>945</c:v>
                </c:pt>
                <c:pt idx="2">
                  <c:v>980</c:v>
                </c:pt>
                <c:pt idx="3">
                  <c:v>1041</c:v>
                </c:pt>
                <c:pt idx="4">
                  <c:v>1049</c:v>
                </c:pt>
              </c:numCache>
            </c:numRef>
          </c:cat>
          <c:val>
            <c:numRef>
              <c:f>'vice 8'!$I$7:$I$11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C6C-4328-9AC5-45653CDC06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19417391"/>
        <c:axId val="1719421967"/>
        <c:axId val="0"/>
      </c:bar3DChart>
      <c:catAx>
        <c:axId val="1719417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19421967"/>
        <c:crosses val="autoZero"/>
        <c:auto val="1"/>
        <c:lblAlgn val="ctr"/>
        <c:lblOffset val="100"/>
        <c:noMultiLvlLbl val="0"/>
      </c:catAx>
      <c:valAx>
        <c:axId val="171942196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7194173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FINANACIERA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9525">
          <a:solidFill>
            <a:schemeClr val="tx1">
              <a:lumMod val="15000"/>
              <a:lumOff val="85000"/>
            </a:schemeClr>
          </a:solidFill>
        </a:ln>
        <a:effectLst/>
        <a:sp3d contourW="9525">
          <a:contourClr>
            <a:schemeClr val="tx1">
              <a:lumMod val="15000"/>
              <a:lumOff val="85000"/>
            </a:schemeClr>
          </a:contourClr>
        </a:sp3d>
      </c:spPr>
    </c:sideWall>
    <c:backWall>
      <c:thickness val="0"/>
      <c:spPr>
        <a:noFill/>
        <a:ln w="9525">
          <a:solidFill>
            <a:schemeClr val="tx1">
              <a:lumMod val="15000"/>
              <a:lumOff val="85000"/>
            </a:schemeClr>
          </a:solidFill>
        </a:ln>
        <a:effectLst/>
        <a:sp3d contourW="9525">
          <a:contourClr>
            <a:schemeClr val="tx1">
              <a:lumMod val="15000"/>
              <a:lumOff val="85000"/>
            </a:schemeClr>
          </a:contourClr>
        </a:sp3d>
      </c:spPr>
    </c:backWall>
    <c:plotArea>
      <c:layout>
        <c:manualLayout>
          <c:layoutTarget val="inner"/>
          <c:xMode val="edge"/>
          <c:yMode val="edge"/>
          <c:x val="1.8196854536272636E-2"/>
          <c:y val="0.10563897676408519"/>
          <c:w val="0.96360629092745476"/>
          <c:h val="0.75825033804314879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'VICE ADMINISTRATIVA'!$C$7:$C$13</c:f>
              <c:strCache>
                <c:ptCount val="7"/>
                <c:pt idx="0">
                  <c:v>913
OFICINA DE PRESUPUESTO</c:v>
                </c:pt>
                <c:pt idx="1">
                  <c:v>927
OFICINA DE CONTABILIDAD</c:v>
                </c:pt>
                <c:pt idx="2">
                  <c:v>938
OFICINA DE CONTABILIDAD</c:v>
                </c:pt>
                <c:pt idx="3">
                  <c:v>955
DIRECCION FINANCIERA</c:v>
                </c:pt>
                <c:pt idx="4">
                  <c:v>981
DIRECCION FINANCIERA</c:v>
                </c:pt>
                <c:pt idx="5">
                  <c:v>1004
DIRECCION FINANCIERA</c:v>
                </c:pt>
                <c:pt idx="6">
                  <c:v>1024
DIRECCION FINANCIERA</c:v>
                </c:pt>
              </c:strCache>
            </c:strRef>
          </c:cat>
          <c:val>
            <c:numRef>
              <c:f>'VICE ADMINISTRATIVA'!$D$7:$D$13</c:f>
              <c:numCache>
                <c:formatCode>0%</c:formatCode>
                <c:ptCount val="7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55-44E7-AAC4-3CA5D6C095E2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3FEB346-E5BE-457F-9D69-F299D9D1C6A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F55-44E7-AAC4-3CA5D6C095E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A382798-7024-49FA-84EE-0C08D2FAEDF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F55-44E7-AAC4-3CA5D6C095E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52BD994-E1EA-44AB-BBBA-5001C26D4B3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F55-44E7-AAC4-3CA5D6C095E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84535B7-74E8-430F-B98F-91F07E35980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5F55-44E7-AAC4-3CA5D6C095E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202DC5A-6EB5-40D0-BFD1-4E6D4FB78AA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5F55-44E7-AAC4-3CA5D6C095E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881DAD8-A557-4260-B167-DE1835A104D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5F55-44E7-AAC4-3CA5D6C095E2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9E294689-D0C9-41B2-8573-A3A0DC1BC6A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5F55-44E7-AAC4-3CA5D6C095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strRef>
              <c:f>'VICE ADMINISTRATIVA'!$C$7:$C$13</c:f>
              <c:strCache>
                <c:ptCount val="7"/>
                <c:pt idx="0">
                  <c:v>913
OFICINA DE PRESUPUESTO</c:v>
                </c:pt>
                <c:pt idx="1">
                  <c:v>927
OFICINA DE CONTABILIDAD</c:v>
                </c:pt>
                <c:pt idx="2">
                  <c:v>938
OFICINA DE CONTABILIDAD</c:v>
                </c:pt>
                <c:pt idx="3">
                  <c:v>955
DIRECCION FINANCIERA</c:v>
                </c:pt>
                <c:pt idx="4">
                  <c:v>981
DIRECCION FINANCIERA</c:v>
                </c:pt>
                <c:pt idx="5">
                  <c:v>1004
DIRECCION FINANCIERA</c:v>
                </c:pt>
                <c:pt idx="6">
                  <c:v>1024
DIRECCION FINANCIERA</c:v>
                </c:pt>
              </c:strCache>
            </c:strRef>
          </c:cat>
          <c:val>
            <c:numRef>
              <c:f>'VICE ADMINISTRATIVA'!$E$7:$E$13</c:f>
              <c:numCache>
                <c:formatCode>0%</c:formatCode>
                <c:ptCount val="7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  <c:pt idx="6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ADMINISTRATIVA'!$F$7:$F$13</c15:f>
                <c15:dlblRangeCache>
                  <c:ptCount val="7"/>
                  <c:pt idx="0">
                    <c:v>67%</c:v>
                  </c:pt>
                  <c:pt idx="1">
                    <c:v>50%</c:v>
                  </c:pt>
                  <c:pt idx="2">
                    <c:v>50%</c:v>
                  </c:pt>
                  <c:pt idx="3">
                    <c:v>50%</c:v>
                  </c:pt>
                  <c:pt idx="4">
                    <c:v>50%</c:v>
                  </c:pt>
                  <c:pt idx="5">
                    <c:v>50%</c:v>
                  </c:pt>
                  <c:pt idx="6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5F55-44E7-AAC4-3CA5D6C095E2}"/>
            </c:ext>
          </c:extLst>
        </c:ser>
        <c:ser>
          <c:idx val="2"/>
          <c:order val="2"/>
          <c:spPr>
            <a:solidFill>
              <a:srgbClr val="91C256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'VICE ADMINISTRATIVA'!$C$7:$C$13</c:f>
              <c:strCache>
                <c:ptCount val="7"/>
                <c:pt idx="0">
                  <c:v>913
OFICINA DE PRESUPUESTO</c:v>
                </c:pt>
                <c:pt idx="1">
                  <c:v>927
OFICINA DE CONTABILIDAD</c:v>
                </c:pt>
                <c:pt idx="2">
                  <c:v>938
OFICINA DE CONTABILIDAD</c:v>
                </c:pt>
                <c:pt idx="3">
                  <c:v>955
DIRECCION FINANCIERA</c:v>
                </c:pt>
                <c:pt idx="4">
                  <c:v>981
DIRECCION FINANCIERA</c:v>
                </c:pt>
                <c:pt idx="5">
                  <c:v>1004
DIRECCION FINANCIERA</c:v>
                </c:pt>
                <c:pt idx="6">
                  <c:v>1024
DIRECCION FINANCIERA</c:v>
                </c:pt>
              </c:strCache>
            </c:strRef>
          </c:cat>
          <c:val>
            <c:numRef>
              <c:f>'VICE ADMINISTRATIVA'!$F$7:$F$13</c:f>
              <c:numCache>
                <c:formatCode>0%</c:formatCode>
                <c:ptCount val="7"/>
                <c:pt idx="0">
                  <c:v>0.67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F55-44E7-AAC4-3CA5D6C095E2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ADMINISTRATIVA'!$C$7:$C$13</c:f>
              <c:strCache>
                <c:ptCount val="7"/>
                <c:pt idx="0">
                  <c:v>913
OFICINA DE PRESUPUESTO</c:v>
                </c:pt>
                <c:pt idx="1">
                  <c:v>927
OFICINA DE CONTABILIDAD</c:v>
                </c:pt>
                <c:pt idx="2">
                  <c:v>938
OFICINA DE CONTABILIDAD</c:v>
                </c:pt>
                <c:pt idx="3">
                  <c:v>955
DIRECCION FINANCIERA</c:v>
                </c:pt>
                <c:pt idx="4">
                  <c:v>981
DIRECCION FINANCIERA</c:v>
                </c:pt>
                <c:pt idx="5">
                  <c:v>1004
DIRECCION FINANCIERA</c:v>
                </c:pt>
                <c:pt idx="6">
                  <c:v>1024
DIRECCION FINANCIERA</c:v>
                </c:pt>
              </c:strCache>
            </c:strRef>
          </c:cat>
          <c:val>
            <c:numRef>
              <c:f>'VICE ADMINISTRATIVA'!$G$7:$G$13</c:f>
              <c:numCache>
                <c:formatCode>0%</c:formatCode>
                <c:ptCount val="7"/>
                <c:pt idx="0">
                  <c:v>0.32999999999999996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F55-44E7-AAC4-3CA5D6C095E2}"/>
            </c:ext>
          </c:extLst>
        </c:ser>
        <c:ser>
          <c:idx val="4"/>
          <c:order val="4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'VICE ADMINISTRATIVA'!$C$7:$C$13</c:f>
              <c:strCache>
                <c:ptCount val="7"/>
                <c:pt idx="0">
                  <c:v>913
OFICINA DE PRESUPUESTO</c:v>
                </c:pt>
                <c:pt idx="1">
                  <c:v>927
OFICINA DE CONTABILIDAD</c:v>
                </c:pt>
                <c:pt idx="2">
                  <c:v>938
OFICINA DE CONTABILIDAD</c:v>
                </c:pt>
                <c:pt idx="3">
                  <c:v>955
DIRECCION FINANCIERA</c:v>
                </c:pt>
                <c:pt idx="4">
                  <c:v>981
DIRECCION FINANCIERA</c:v>
                </c:pt>
                <c:pt idx="5">
                  <c:v>1004
DIRECCION FINANCIERA</c:v>
                </c:pt>
                <c:pt idx="6">
                  <c:v>1024
DIRECCION FINANCIERA</c:v>
                </c:pt>
              </c:strCache>
            </c:strRef>
          </c:cat>
          <c:val>
            <c:numRef>
              <c:f>'VICE ADMINISTRATIVA'!$H$7:$H$13</c:f>
              <c:numCache>
                <c:formatCode>0%</c:formatCode>
                <c:ptCount val="7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F55-44E7-AAC4-3CA5D6C09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gapDepth val="90"/>
        <c:shape val="box"/>
        <c:axId val="1425443552"/>
        <c:axId val="1425441056"/>
        <c:axId val="0"/>
      </c:bar3DChart>
      <c:catAx>
        <c:axId val="142544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25441056"/>
        <c:crosses val="autoZero"/>
        <c:auto val="1"/>
        <c:lblAlgn val="ctr"/>
        <c:lblOffset val="100"/>
        <c:noMultiLvlLbl val="0"/>
      </c:catAx>
      <c:valAx>
        <c:axId val="14254410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25443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DE TALENTO HUMANO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numRef>
              <c:f>'vice admin 1'!$C$10:$C$15</c:f>
              <c:numCache>
                <c:formatCode>General</c:formatCode>
                <c:ptCount val="6"/>
                <c:pt idx="0">
                  <c:v>762</c:v>
                </c:pt>
                <c:pt idx="1">
                  <c:v>797</c:v>
                </c:pt>
                <c:pt idx="2">
                  <c:v>812</c:v>
                </c:pt>
                <c:pt idx="3">
                  <c:v>911</c:v>
                </c:pt>
                <c:pt idx="4">
                  <c:v>924</c:v>
                </c:pt>
                <c:pt idx="5">
                  <c:v>975</c:v>
                </c:pt>
              </c:numCache>
            </c:numRef>
          </c:cat>
          <c:val>
            <c:numRef>
              <c:f>'vice admin 1'!$D$10:$D$15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88-49A0-B097-2CDD757D393A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FB43669-58D7-416F-9745-C4B6B37D0C7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F88-49A0-B097-2CDD757D393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87058DF-B19C-41F6-920C-1097D25428E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F88-49A0-B097-2CDD757D393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CB37CA1-BE49-4920-993C-72CB09D1F97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F88-49A0-B097-2CDD757D393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7F920B9-54DD-43B2-BC1D-23AE371034F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F88-49A0-B097-2CDD757D393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8025EA9-DF18-4464-A8AF-7E5DBDCD019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F88-49A0-B097-2CDD757D393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00A086F-AF65-45F0-8683-7B5F00905AE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2F88-49A0-B097-2CDD757D39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admin 1'!$C$10:$C$15</c:f>
              <c:numCache>
                <c:formatCode>General</c:formatCode>
                <c:ptCount val="6"/>
                <c:pt idx="0">
                  <c:v>762</c:v>
                </c:pt>
                <c:pt idx="1">
                  <c:v>797</c:v>
                </c:pt>
                <c:pt idx="2">
                  <c:v>812</c:v>
                </c:pt>
                <c:pt idx="3">
                  <c:v>911</c:v>
                </c:pt>
                <c:pt idx="4">
                  <c:v>924</c:v>
                </c:pt>
                <c:pt idx="5">
                  <c:v>975</c:v>
                </c:pt>
              </c:numCache>
            </c:numRef>
          </c:cat>
          <c:val>
            <c:numRef>
              <c:f>'vice admin 1'!$E$10:$E$15</c:f>
              <c:numCache>
                <c:formatCode>0%</c:formatCode>
                <c:ptCount val="6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admin 1'!$F$10:$F$15</c15:f>
                <c15:dlblRangeCache>
                  <c:ptCount val="6"/>
                  <c:pt idx="0">
                    <c:v>70%</c:v>
                  </c:pt>
                  <c:pt idx="1">
                    <c:v>88%</c:v>
                  </c:pt>
                  <c:pt idx="2">
                    <c:v>63%</c:v>
                  </c:pt>
                  <c:pt idx="3">
                    <c:v>80%</c:v>
                  </c:pt>
                  <c:pt idx="4">
                    <c:v>50%</c:v>
                  </c:pt>
                  <c:pt idx="5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2F88-49A0-B097-2CDD757D393A}"/>
            </c:ext>
          </c:extLst>
        </c:ser>
        <c:ser>
          <c:idx val="2"/>
          <c:order val="2"/>
          <c:spPr>
            <a:solidFill>
              <a:srgbClr val="91C256"/>
            </a:solidFill>
            <a:ln>
              <a:noFill/>
            </a:ln>
            <a:effectLst/>
            <a:sp3d/>
          </c:spPr>
          <c:invertIfNegative val="0"/>
          <c:cat>
            <c:numRef>
              <c:f>'vice admin 1'!$C$10:$C$15</c:f>
              <c:numCache>
                <c:formatCode>General</c:formatCode>
                <c:ptCount val="6"/>
                <c:pt idx="0">
                  <c:v>762</c:v>
                </c:pt>
                <c:pt idx="1">
                  <c:v>797</c:v>
                </c:pt>
                <c:pt idx="2">
                  <c:v>812</c:v>
                </c:pt>
                <c:pt idx="3">
                  <c:v>911</c:v>
                </c:pt>
                <c:pt idx="4">
                  <c:v>924</c:v>
                </c:pt>
                <c:pt idx="5">
                  <c:v>975</c:v>
                </c:pt>
              </c:numCache>
            </c:numRef>
          </c:cat>
          <c:val>
            <c:numRef>
              <c:f>'vice admin 1'!$F$10:$F$15</c:f>
              <c:numCache>
                <c:formatCode>0%</c:formatCode>
                <c:ptCount val="6"/>
                <c:pt idx="0">
                  <c:v>0.7</c:v>
                </c:pt>
                <c:pt idx="1">
                  <c:v>0.88</c:v>
                </c:pt>
                <c:pt idx="2">
                  <c:v>0.63</c:v>
                </c:pt>
                <c:pt idx="3">
                  <c:v>0.8</c:v>
                </c:pt>
                <c:pt idx="4">
                  <c:v>0.5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F88-49A0-B097-2CDD757D393A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admin 1'!$C$10:$C$15</c:f>
              <c:numCache>
                <c:formatCode>General</c:formatCode>
                <c:ptCount val="6"/>
                <c:pt idx="0">
                  <c:v>762</c:v>
                </c:pt>
                <c:pt idx="1">
                  <c:v>797</c:v>
                </c:pt>
                <c:pt idx="2">
                  <c:v>812</c:v>
                </c:pt>
                <c:pt idx="3">
                  <c:v>911</c:v>
                </c:pt>
                <c:pt idx="4">
                  <c:v>924</c:v>
                </c:pt>
                <c:pt idx="5">
                  <c:v>975</c:v>
                </c:pt>
              </c:numCache>
            </c:numRef>
          </c:cat>
          <c:val>
            <c:numRef>
              <c:f>'vice admin 1'!$G$10:$G$15</c:f>
              <c:numCache>
                <c:formatCode>0%</c:formatCode>
                <c:ptCount val="6"/>
                <c:pt idx="0">
                  <c:v>0.30000000000000004</c:v>
                </c:pt>
                <c:pt idx="1">
                  <c:v>0.12</c:v>
                </c:pt>
                <c:pt idx="2">
                  <c:v>0.37</c:v>
                </c:pt>
                <c:pt idx="3">
                  <c:v>0.19999999999999996</c:v>
                </c:pt>
                <c:pt idx="4">
                  <c:v>0.5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F88-49A0-B097-2CDD757D393A}"/>
            </c:ext>
          </c:extLst>
        </c:ser>
        <c:ser>
          <c:idx val="4"/>
          <c:order val="4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numRef>
              <c:f>'vice admin 1'!$C$10:$C$15</c:f>
              <c:numCache>
                <c:formatCode>General</c:formatCode>
                <c:ptCount val="6"/>
                <c:pt idx="0">
                  <c:v>762</c:v>
                </c:pt>
                <c:pt idx="1">
                  <c:v>797</c:v>
                </c:pt>
                <c:pt idx="2">
                  <c:v>812</c:v>
                </c:pt>
                <c:pt idx="3">
                  <c:v>911</c:v>
                </c:pt>
                <c:pt idx="4">
                  <c:v>924</c:v>
                </c:pt>
                <c:pt idx="5">
                  <c:v>975</c:v>
                </c:pt>
              </c:numCache>
            </c:numRef>
          </c:cat>
          <c:val>
            <c:numRef>
              <c:f>'vice admin 1'!$H$10:$H$15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F88-49A0-B097-2CDD757D39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shape val="box"/>
        <c:axId val="1420158496"/>
        <c:axId val="1420158912"/>
        <c:axId val="0"/>
      </c:bar3DChart>
      <c:catAx>
        <c:axId val="1420158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20158912"/>
        <c:crosses val="autoZero"/>
        <c:auto val="1"/>
        <c:lblAlgn val="ctr"/>
        <c:lblOffset val="100"/>
        <c:noMultiLvlLbl val="0"/>
      </c:catAx>
      <c:valAx>
        <c:axId val="14201589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20158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DE BIENES Y SERVICIOS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'Vice admin 2'!$C$14:$C$22</c:f>
              <c:strCache>
                <c:ptCount val="9"/>
                <c:pt idx="0">
                  <c:v>712
ALMACEN</c:v>
                </c:pt>
                <c:pt idx="1">
                  <c:v>858
ALMACEN</c:v>
                </c:pt>
                <c:pt idx="2">
                  <c:v>889
RECURSOS FISICOS Y SERVICIOS GENERALES</c:v>
                </c:pt>
                <c:pt idx="3">
                  <c:v>959
ALMACEN</c:v>
                </c:pt>
                <c:pt idx="4">
                  <c:v>960
ALMACEN</c:v>
                </c:pt>
                <c:pt idx="5">
                  <c:v>962
ALMACEN</c:v>
                </c:pt>
                <c:pt idx="6">
                  <c:v>982
DIRECCION DE BIENES Y SERVICIOS</c:v>
                </c:pt>
                <c:pt idx="7">
                  <c:v>983
RECURSOS FISICOS Y SERVICIOS GENERALES</c:v>
                </c:pt>
                <c:pt idx="8">
                  <c:v>1003
ALMACEN</c:v>
                </c:pt>
              </c:strCache>
            </c:strRef>
          </c:cat>
          <c:val>
            <c:numRef>
              <c:f>'Vice admin 2'!$D$14:$D$22</c:f>
              <c:numCache>
                <c:formatCode>0%</c:formatCode>
                <c:ptCount val="9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DC-4827-A2CD-A2D192A0B743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3CDCCA2-8382-4A77-856D-67385059C5D0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A3DC-4827-A2CD-A2D192A0B74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713E725-6A85-4BF2-94D7-246AB40AAEF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3DC-4827-A2CD-A2D192A0B74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D627710-CAA7-4B73-AF74-2E145727F9C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3DC-4827-A2CD-A2D192A0B74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6BF40EF-8287-42BB-B837-0C6C467397A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3DC-4827-A2CD-A2D192A0B74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9E5B3CE-F1F1-437C-85EB-882B2C6F888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3DC-4827-A2CD-A2D192A0B74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BF9C36B-37FE-4F95-A620-5EE5389F82F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A3DC-4827-A2CD-A2D192A0B74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C66875F6-5FBE-4803-AF01-9CDC71CABD3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A3DC-4827-A2CD-A2D192A0B74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CCDA8255-147F-4DEB-837B-516BF139F5B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A3DC-4827-A2CD-A2D192A0B74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ECA9748D-2C67-4261-B1F8-069EA83B68F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A3DC-4827-A2CD-A2D192A0B7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strRef>
              <c:f>'Vice admin 2'!$C$14:$C$22</c:f>
              <c:strCache>
                <c:ptCount val="9"/>
                <c:pt idx="0">
                  <c:v>712
ALMACEN</c:v>
                </c:pt>
                <c:pt idx="1">
                  <c:v>858
ALMACEN</c:v>
                </c:pt>
                <c:pt idx="2">
                  <c:v>889
RECURSOS FISICOS Y SERVICIOS GENERALES</c:v>
                </c:pt>
                <c:pt idx="3">
                  <c:v>959
ALMACEN</c:v>
                </c:pt>
                <c:pt idx="4">
                  <c:v>960
ALMACEN</c:v>
                </c:pt>
                <c:pt idx="5">
                  <c:v>962
ALMACEN</c:v>
                </c:pt>
                <c:pt idx="6">
                  <c:v>982
DIRECCION DE BIENES Y SERVICIOS</c:v>
                </c:pt>
                <c:pt idx="7">
                  <c:v>983
RECURSOS FISICOS Y SERVICIOS GENERALES</c:v>
                </c:pt>
                <c:pt idx="8">
                  <c:v>1003
ALMACEN</c:v>
                </c:pt>
              </c:strCache>
            </c:strRef>
          </c:cat>
          <c:val>
            <c:numRef>
              <c:f>'Vice admin 2'!$E$14:$E$22</c:f>
              <c:numCache>
                <c:formatCode>0%</c:formatCode>
                <c:ptCount val="9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  <c:pt idx="6">
                  <c:v>0.25</c:v>
                </c:pt>
                <c:pt idx="7">
                  <c:v>0.25</c:v>
                </c:pt>
                <c:pt idx="8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admin 2'!$F$14:$F$22</c15:f>
                <c15:dlblRangeCache>
                  <c:ptCount val="9"/>
                  <c:pt idx="0">
                    <c:v>50%</c:v>
                  </c:pt>
                  <c:pt idx="1">
                    <c:v>50%</c:v>
                  </c:pt>
                  <c:pt idx="2">
                    <c:v>83%</c:v>
                  </c:pt>
                  <c:pt idx="3">
                    <c:v>50%</c:v>
                  </c:pt>
                  <c:pt idx="4">
                    <c:v>50%</c:v>
                  </c:pt>
                  <c:pt idx="5">
                    <c:v>50%</c:v>
                  </c:pt>
                  <c:pt idx="6">
                    <c:v>50%</c:v>
                  </c:pt>
                  <c:pt idx="7">
                    <c:v>50%</c:v>
                  </c:pt>
                  <c:pt idx="8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A3DC-4827-A2CD-A2D192A0B743}"/>
            </c:ext>
          </c:extLst>
        </c:ser>
        <c:ser>
          <c:idx val="2"/>
          <c:order val="2"/>
          <c:spPr>
            <a:solidFill>
              <a:srgbClr val="91C256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'Vice admin 2'!$C$14:$C$22</c:f>
              <c:strCache>
                <c:ptCount val="9"/>
                <c:pt idx="0">
                  <c:v>712
ALMACEN</c:v>
                </c:pt>
                <c:pt idx="1">
                  <c:v>858
ALMACEN</c:v>
                </c:pt>
                <c:pt idx="2">
                  <c:v>889
RECURSOS FISICOS Y SERVICIOS GENERALES</c:v>
                </c:pt>
                <c:pt idx="3">
                  <c:v>959
ALMACEN</c:v>
                </c:pt>
                <c:pt idx="4">
                  <c:v>960
ALMACEN</c:v>
                </c:pt>
                <c:pt idx="5">
                  <c:v>962
ALMACEN</c:v>
                </c:pt>
                <c:pt idx="6">
                  <c:v>982
DIRECCION DE BIENES Y SERVICIOS</c:v>
                </c:pt>
                <c:pt idx="7">
                  <c:v>983
RECURSOS FISICOS Y SERVICIOS GENERALES</c:v>
                </c:pt>
                <c:pt idx="8">
                  <c:v>1003
ALMACEN</c:v>
                </c:pt>
              </c:strCache>
            </c:strRef>
          </c:cat>
          <c:val>
            <c:numRef>
              <c:f>'Vice admin 2'!$F$14:$F$22</c:f>
              <c:numCache>
                <c:formatCode>0%</c:formatCode>
                <c:ptCount val="9"/>
                <c:pt idx="0">
                  <c:v>0.5</c:v>
                </c:pt>
                <c:pt idx="1">
                  <c:v>0.5</c:v>
                </c:pt>
                <c:pt idx="2">
                  <c:v>0.83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3DC-4827-A2CD-A2D192A0B743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6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admin 2'!$C$14:$C$22</c:f>
              <c:strCache>
                <c:ptCount val="9"/>
                <c:pt idx="0">
                  <c:v>712
ALMACEN</c:v>
                </c:pt>
                <c:pt idx="1">
                  <c:v>858
ALMACEN</c:v>
                </c:pt>
                <c:pt idx="2">
                  <c:v>889
RECURSOS FISICOS Y SERVICIOS GENERALES</c:v>
                </c:pt>
                <c:pt idx="3">
                  <c:v>959
ALMACEN</c:v>
                </c:pt>
                <c:pt idx="4">
                  <c:v>960
ALMACEN</c:v>
                </c:pt>
                <c:pt idx="5">
                  <c:v>962
ALMACEN</c:v>
                </c:pt>
                <c:pt idx="6">
                  <c:v>982
DIRECCION DE BIENES Y SERVICIOS</c:v>
                </c:pt>
                <c:pt idx="7">
                  <c:v>983
RECURSOS FISICOS Y SERVICIOS GENERALES</c:v>
                </c:pt>
                <c:pt idx="8">
                  <c:v>1003
ALMACEN</c:v>
                </c:pt>
              </c:strCache>
            </c:strRef>
          </c:cat>
          <c:val>
            <c:numRef>
              <c:f>'Vice admin 2'!$G$14:$G$22</c:f>
              <c:numCache>
                <c:formatCode>0%</c:formatCode>
                <c:ptCount val="9"/>
                <c:pt idx="0">
                  <c:v>0.5</c:v>
                </c:pt>
                <c:pt idx="1">
                  <c:v>0.5</c:v>
                </c:pt>
                <c:pt idx="2">
                  <c:v>0.17000000000000004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3DC-4827-A2CD-A2D192A0B743}"/>
            </c:ext>
          </c:extLst>
        </c:ser>
        <c:ser>
          <c:idx val="4"/>
          <c:order val="4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'Vice admin 2'!$C$14:$C$22</c:f>
              <c:strCache>
                <c:ptCount val="9"/>
                <c:pt idx="0">
                  <c:v>712
ALMACEN</c:v>
                </c:pt>
                <c:pt idx="1">
                  <c:v>858
ALMACEN</c:v>
                </c:pt>
                <c:pt idx="2">
                  <c:v>889
RECURSOS FISICOS Y SERVICIOS GENERALES</c:v>
                </c:pt>
                <c:pt idx="3">
                  <c:v>959
ALMACEN</c:v>
                </c:pt>
                <c:pt idx="4">
                  <c:v>960
ALMACEN</c:v>
                </c:pt>
                <c:pt idx="5">
                  <c:v>962
ALMACEN</c:v>
                </c:pt>
                <c:pt idx="6">
                  <c:v>982
DIRECCION DE BIENES Y SERVICIOS</c:v>
                </c:pt>
                <c:pt idx="7">
                  <c:v>983
RECURSOS FISICOS Y SERVICIOS GENERALES</c:v>
                </c:pt>
                <c:pt idx="8">
                  <c:v>1003
ALMACEN</c:v>
                </c:pt>
              </c:strCache>
            </c:strRef>
          </c:cat>
          <c:val>
            <c:numRef>
              <c:f>'Vice admin 2'!$H$14:$H$22</c:f>
              <c:numCache>
                <c:formatCode>0%</c:formatCode>
                <c:ptCount val="9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3DC-4827-A2CD-A2D192A0B7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474460800"/>
        <c:axId val="1474459552"/>
        <c:axId val="0"/>
      </c:bar3DChart>
      <c:catAx>
        <c:axId val="1474460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74459552"/>
        <c:crosses val="autoZero"/>
        <c:auto val="1"/>
        <c:lblAlgn val="ctr"/>
        <c:lblOffset val="100"/>
        <c:noMultiLvlLbl val="0"/>
      </c:catAx>
      <c:valAx>
        <c:axId val="14744595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74460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0" i="0" baseline="0">
                <a:effectLst/>
              </a:rPr>
              <a:t>DIRECCIÓN DE BIENES Y SERVICIOS</a:t>
            </a:r>
            <a:endParaRPr lang="es-CO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Hoja4!$C$5:$C$9</c:f>
              <c:strCache>
                <c:ptCount val="5"/>
                <c:pt idx="0">
                  <c:v>1011
RECURSOS FISICOS Y SERVICIOS GENERALES</c:v>
                </c:pt>
                <c:pt idx="1">
                  <c:v>1037
ALMACEN</c:v>
                </c:pt>
                <c:pt idx="2">
                  <c:v>1038
ALMACEN</c:v>
                </c:pt>
                <c:pt idx="3">
                  <c:v>1039
ALMACEN</c:v>
                </c:pt>
                <c:pt idx="4">
                  <c:v>1040
ALMACEN</c:v>
                </c:pt>
              </c:strCache>
            </c:strRef>
          </c:cat>
          <c:val>
            <c:numRef>
              <c:f>Hoja4!$D$5:$D$9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F5-49AF-AEE2-75AB6233999A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2E95F14-A788-4CEE-B598-38878734871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0DF5-49AF-AEE2-75AB6233999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7015200-6E59-498D-AE34-C63659996D5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0DF5-49AF-AEE2-75AB6233999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BA35AF9-E942-4C47-B389-F4420ACF676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DF5-49AF-AEE2-75AB6233999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ADABBFC-46B9-4018-A865-FB276064BAB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0DF5-49AF-AEE2-75AB6233999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15C658F-D3FD-4857-8FC0-F801A82AEF8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DF5-49AF-AEE2-75AB623399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Hoja4!$C$5:$C$9</c:f>
              <c:strCache>
                <c:ptCount val="5"/>
                <c:pt idx="0">
                  <c:v>1011
RECURSOS FISICOS Y SERVICIOS GENERALES</c:v>
                </c:pt>
                <c:pt idx="1">
                  <c:v>1037
ALMACEN</c:v>
                </c:pt>
                <c:pt idx="2">
                  <c:v>1038
ALMACEN</c:v>
                </c:pt>
                <c:pt idx="3">
                  <c:v>1039
ALMACEN</c:v>
                </c:pt>
                <c:pt idx="4">
                  <c:v>1040
ALMACEN</c:v>
                </c:pt>
              </c:strCache>
            </c:strRef>
          </c:cat>
          <c:val>
            <c:numRef>
              <c:f>Hoja4!$E$5:$E$9</c:f>
              <c:numCache>
                <c:formatCode>0%</c:formatCode>
                <c:ptCount val="5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Hoja4!$F$5:$F$9</c15:f>
                <c15:dlblRangeCache>
                  <c:ptCount val="5"/>
                  <c:pt idx="0">
                    <c:v>50%</c:v>
                  </c:pt>
                  <c:pt idx="1">
                    <c:v>25%</c:v>
                  </c:pt>
                  <c:pt idx="2">
                    <c:v>50%</c:v>
                  </c:pt>
                  <c:pt idx="3">
                    <c:v>0%</c:v>
                  </c:pt>
                  <c:pt idx="4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0DF5-49AF-AEE2-75AB6233999A}"/>
            </c:ext>
          </c:extLst>
        </c:ser>
        <c:ser>
          <c:idx val="2"/>
          <c:order val="2"/>
          <c:spPr>
            <a:solidFill>
              <a:srgbClr val="91C256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Hoja4!$C$5:$C$9</c:f>
              <c:strCache>
                <c:ptCount val="5"/>
                <c:pt idx="0">
                  <c:v>1011
RECURSOS FISICOS Y SERVICIOS GENERALES</c:v>
                </c:pt>
                <c:pt idx="1">
                  <c:v>1037
ALMACEN</c:v>
                </c:pt>
                <c:pt idx="2">
                  <c:v>1038
ALMACEN</c:v>
                </c:pt>
                <c:pt idx="3">
                  <c:v>1039
ALMACEN</c:v>
                </c:pt>
                <c:pt idx="4">
                  <c:v>1040
ALMACEN</c:v>
                </c:pt>
              </c:strCache>
            </c:strRef>
          </c:cat>
          <c:val>
            <c:numRef>
              <c:f>Hoja4!$F$5:$F$9</c:f>
              <c:numCache>
                <c:formatCode>0%</c:formatCode>
                <c:ptCount val="5"/>
                <c:pt idx="0">
                  <c:v>0.5</c:v>
                </c:pt>
                <c:pt idx="1">
                  <c:v>0.25</c:v>
                </c:pt>
                <c:pt idx="2">
                  <c:v>0.5</c:v>
                </c:pt>
                <c:pt idx="3">
                  <c:v>0</c:v>
                </c:pt>
                <c:pt idx="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DF5-49AF-AEE2-75AB6233999A}"/>
            </c:ext>
          </c:extLst>
        </c:ser>
        <c:ser>
          <c:idx val="3"/>
          <c:order val="3"/>
          <c:spPr>
            <a:solidFill>
              <a:schemeClr val="bg1">
                <a:lumMod val="95000"/>
                <a:alpha val="56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Hoja4!$C$5:$C$9</c:f>
              <c:strCache>
                <c:ptCount val="5"/>
                <c:pt idx="0">
                  <c:v>1011
RECURSOS FISICOS Y SERVICIOS GENERALES</c:v>
                </c:pt>
                <c:pt idx="1">
                  <c:v>1037
ALMACEN</c:v>
                </c:pt>
                <c:pt idx="2">
                  <c:v>1038
ALMACEN</c:v>
                </c:pt>
                <c:pt idx="3">
                  <c:v>1039
ALMACEN</c:v>
                </c:pt>
                <c:pt idx="4">
                  <c:v>1040
ALMACEN</c:v>
                </c:pt>
              </c:strCache>
            </c:strRef>
          </c:cat>
          <c:val>
            <c:numRef>
              <c:f>Hoja4!$G$5:$G$9</c:f>
              <c:numCache>
                <c:formatCode>0%</c:formatCode>
                <c:ptCount val="5"/>
                <c:pt idx="0">
                  <c:v>0.5</c:v>
                </c:pt>
                <c:pt idx="1">
                  <c:v>0.75</c:v>
                </c:pt>
                <c:pt idx="2">
                  <c:v>0.5</c:v>
                </c:pt>
                <c:pt idx="3">
                  <c:v>1</c:v>
                </c:pt>
                <c:pt idx="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DF5-49AF-AEE2-75AB6233999A}"/>
            </c:ext>
          </c:extLst>
        </c:ser>
        <c:ser>
          <c:idx val="4"/>
          <c:order val="4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Hoja4!$C$5:$C$9</c:f>
              <c:strCache>
                <c:ptCount val="5"/>
                <c:pt idx="0">
                  <c:v>1011
RECURSOS FISICOS Y SERVICIOS GENERALES</c:v>
                </c:pt>
                <c:pt idx="1">
                  <c:v>1037
ALMACEN</c:v>
                </c:pt>
                <c:pt idx="2">
                  <c:v>1038
ALMACEN</c:v>
                </c:pt>
                <c:pt idx="3">
                  <c:v>1039
ALMACEN</c:v>
                </c:pt>
                <c:pt idx="4">
                  <c:v>1040
ALMACEN</c:v>
                </c:pt>
              </c:strCache>
            </c:strRef>
          </c:cat>
          <c:val>
            <c:numRef>
              <c:f>Hoja4!$H$5:$H$9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DF5-49AF-AEE2-75AB623399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23628367"/>
        <c:axId val="2123628783"/>
        <c:axId val="0"/>
      </c:bar3DChart>
      <c:catAx>
        <c:axId val="2123628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23628783"/>
        <c:crosses val="autoZero"/>
        <c:auto val="1"/>
        <c:lblAlgn val="ctr"/>
        <c:lblOffset val="100"/>
        <c:noMultiLvlLbl val="0"/>
      </c:catAx>
      <c:valAx>
        <c:axId val="212362878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23628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SECCIONALES Y EXTENSIONES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'vice admin3'!$C$9:$C$16</c:f>
              <c:strCache>
                <c:ptCount val="8"/>
                <c:pt idx="0">
                  <c:v>866
UNIDAD REGIONAL, SECCIONAL GIRARDOT</c:v>
                </c:pt>
                <c:pt idx="1">
                  <c:v>958
UNIDAD REGIONAL, SECCIONAL UBATÉ</c:v>
                </c:pt>
                <c:pt idx="2">
                  <c:v>970
UNIDAD REGIONAL, SECCIONAL UBATÉ</c:v>
                </c:pt>
                <c:pt idx="3">
                  <c:v>978
UNIDAD REGIONAL, EXTENSIÓN SOACHA</c:v>
                </c:pt>
                <c:pt idx="4">
                  <c:v>979
UNIDAD REGIONAL, SECCIONAL GIRARDOT</c:v>
                </c:pt>
                <c:pt idx="5">
                  <c:v>1005
UNIDAD REGIONAL, EXTENSIÓN FACATATIVÁ</c:v>
                </c:pt>
                <c:pt idx="6">
                  <c:v>1021
UNIDAD REGIONAL, EXTENSIÓN CHÍA</c:v>
                </c:pt>
                <c:pt idx="7">
                  <c:v>1027
UNIDAD REGIONAL, SECCIONAL UBATÉ</c:v>
                </c:pt>
              </c:strCache>
            </c:strRef>
          </c:cat>
          <c:val>
            <c:numRef>
              <c:f>'vice admin3'!$D$9:$D$16</c:f>
              <c:numCache>
                <c:formatCode>0%</c:formatCode>
                <c:ptCount val="8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DF-4EA8-A60A-73C8319E7A74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AEA2EF1-07DA-48A4-81D0-024770C0C9B8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6DF-4EA8-A60A-73C8319E7A7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91D6CCE-9F7E-4621-8ACE-24B10015FC5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6DF-4EA8-A60A-73C8319E7A7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184CBF4-08C9-460D-BD56-C7510CFC44C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6DF-4EA8-A60A-73C8319E7A7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2C1B1E4-87B8-4EC8-8B1A-2D816DC21EB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56DF-4EA8-A60A-73C8319E7A7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36FF10A-2993-4D7B-8AB7-6CCEF08455C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56DF-4EA8-A60A-73C8319E7A7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349C154F-03F9-4529-AE37-2A6127DE4DB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56DF-4EA8-A60A-73C8319E7A74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DE0DFBD6-ABDB-49B2-8E15-319EC6E5922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56DF-4EA8-A60A-73C8319E7A74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30F988AD-FE37-47FA-A965-A3DB1105CD9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56DF-4EA8-A60A-73C8319E7A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strRef>
              <c:f>'vice admin3'!$C$9:$C$16</c:f>
              <c:strCache>
                <c:ptCount val="8"/>
                <c:pt idx="0">
                  <c:v>866
UNIDAD REGIONAL, SECCIONAL GIRARDOT</c:v>
                </c:pt>
                <c:pt idx="1">
                  <c:v>958
UNIDAD REGIONAL, SECCIONAL UBATÉ</c:v>
                </c:pt>
                <c:pt idx="2">
                  <c:v>970
UNIDAD REGIONAL, SECCIONAL UBATÉ</c:v>
                </c:pt>
                <c:pt idx="3">
                  <c:v>978
UNIDAD REGIONAL, EXTENSIÓN SOACHA</c:v>
                </c:pt>
                <c:pt idx="4">
                  <c:v>979
UNIDAD REGIONAL, SECCIONAL GIRARDOT</c:v>
                </c:pt>
                <c:pt idx="5">
                  <c:v>1005
UNIDAD REGIONAL, EXTENSIÓN FACATATIVÁ</c:v>
                </c:pt>
                <c:pt idx="6">
                  <c:v>1021
UNIDAD REGIONAL, EXTENSIÓN CHÍA</c:v>
                </c:pt>
                <c:pt idx="7">
                  <c:v>1027
UNIDAD REGIONAL, SECCIONAL UBATÉ</c:v>
                </c:pt>
              </c:strCache>
            </c:strRef>
          </c:cat>
          <c:val>
            <c:numRef>
              <c:f>'vice admin3'!$E$9:$E$16</c:f>
              <c:numCache>
                <c:formatCode>0%</c:formatCode>
                <c:ptCount val="8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  <c:pt idx="6">
                  <c:v>0.25</c:v>
                </c:pt>
                <c:pt idx="7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admin3'!$F$9:$F$16</c15:f>
                <c15:dlblRangeCache>
                  <c:ptCount val="8"/>
                  <c:pt idx="0">
                    <c:v>50%</c:v>
                  </c:pt>
                  <c:pt idx="1">
                    <c:v>50%</c:v>
                  </c:pt>
                  <c:pt idx="2">
                    <c:v>50%</c:v>
                  </c:pt>
                  <c:pt idx="3">
                    <c:v>50%</c:v>
                  </c:pt>
                  <c:pt idx="4">
                    <c:v>50%</c:v>
                  </c:pt>
                  <c:pt idx="5">
                    <c:v>50%</c:v>
                  </c:pt>
                  <c:pt idx="6">
                    <c:v>50%</c:v>
                  </c:pt>
                  <c:pt idx="7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56DF-4EA8-A60A-73C8319E7A74}"/>
            </c:ext>
          </c:extLst>
        </c:ser>
        <c:ser>
          <c:idx val="2"/>
          <c:order val="2"/>
          <c:spPr>
            <a:solidFill>
              <a:srgbClr val="91C256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'vice admin3'!$C$9:$C$16</c:f>
              <c:strCache>
                <c:ptCount val="8"/>
                <c:pt idx="0">
                  <c:v>866
UNIDAD REGIONAL, SECCIONAL GIRARDOT</c:v>
                </c:pt>
                <c:pt idx="1">
                  <c:v>958
UNIDAD REGIONAL, SECCIONAL UBATÉ</c:v>
                </c:pt>
                <c:pt idx="2">
                  <c:v>970
UNIDAD REGIONAL, SECCIONAL UBATÉ</c:v>
                </c:pt>
                <c:pt idx="3">
                  <c:v>978
UNIDAD REGIONAL, EXTENSIÓN SOACHA</c:v>
                </c:pt>
                <c:pt idx="4">
                  <c:v>979
UNIDAD REGIONAL, SECCIONAL GIRARDOT</c:v>
                </c:pt>
                <c:pt idx="5">
                  <c:v>1005
UNIDAD REGIONAL, EXTENSIÓN FACATATIVÁ</c:v>
                </c:pt>
                <c:pt idx="6">
                  <c:v>1021
UNIDAD REGIONAL, EXTENSIÓN CHÍA</c:v>
                </c:pt>
                <c:pt idx="7">
                  <c:v>1027
UNIDAD REGIONAL, SECCIONAL UBATÉ</c:v>
                </c:pt>
              </c:strCache>
            </c:strRef>
          </c:cat>
          <c:val>
            <c:numRef>
              <c:f>'vice admin3'!$F$9:$F$16</c:f>
              <c:numCache>
                <c:formatCode>0%</c:formatCode>
                <c:ptCount val="8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6DF-4EA8-A60A-73C8319E7A74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admin3'!$C$9:$C$16</c:f>
              <c:strCache>
                <c:ptCount val="8"/>
                <c:pt idx="0">
                  <c:v>866
UNIDAD REGIONAL, SECCIONAL GIRARDOT</c:v>
                </c:pt>
                <c:pt idx="1">
                  <c:v>958
UNIDAD REGIONAL, SECCIONAL UBATÉ</c:v>
                </c:pt>
                <c:pt idx="2">
                  <c:v>970
UNIDAD REGIONAL, SECCIONAL UBATÉ</c:v>
                </c:pt>
                <c:pt idx="3">
                  <c:v>978
UNIDAD REGIONAL, EXTENSIÓN SOACHA</c:v>
                </c:pt>
                <c:pt idx="4">
                  <c:v>979
UNIDAD REGIONAL, SECCIONAL GIRARDOT</c:v>
                </c:pt>
                <c:pt idx="5">
                  <c:v>1005
UNIDAD REGIONAL, EXTENSIÓN FACATATIVÁ</c:v>
                </c:pt>
                <c:pt idx="6">
                  <c:v>1021
UNIDAD REGIONAL, EXTENSIÓN CHÍA</c:v>
                </c:pt>
                <c:pt idx="7">
                  <c:v>1027
UNIDAD REGIONAL, SECCIONAL UBATÉ</c:v>
                </c:pt>
              </c:strCache>
            </c:strRef>
          </c:cat>
          <c:val>
            <c:numRef>
              <c:f>'vice admin3'!$G$9:$G$16</c:f>
              <c:numCache>
                <c:formatCode>0%</c:formatCode>
                <c:ptCount val="8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6DF-4EA8-A60A-73C8319E7A74}"/>
            </c:ext>
          </c:extLst>
        </c:ser>
        <c:ser>
          <c:idx val="4"/>
          <c:order val="4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'vice admin3'!$C$9:$C$16</c:f>
              <c:strCache>
                <c:ptCount val="8"/>
                <c:pt idx="0">
                  <c:v>866
UNIDAD REGIONAL, SECCIONAL GIRARDOT</c:v>
                </c:pt>
                <c:pt idx="1">
                  <c:v>958
UNIDAD REGIONAL, SECCIONAL UBATÉ</c:v>
                </c:pt>
                <c:pt idx="2">
                  <c:v>970
UNIDAD REGIONAL, SECCIONAL UBATÉ</c:v>
                </c:pt>
                <c:pt idx="3">
                  <c:v>978
UNIDAD REGIONAL, EXTENSIÓN SOACHA</c:v>
                </c:pt>
                <c:pt idx="4">
                  <c:v>979
UNIDAD REGIONAL, SECCIONAL GIRARDOT</c:v>
                </c:pt>
                <c:pt idx="5">
                  <c:v>1005
UNIDAD REGIONAL, EXTENSIÓN FACATATIVÁ</c:v>
                </c:pt>
                <c:pt idx="6">
                  <c:v>1021
UNIDAD REGIONAL, EXTENSIÓN CHÍA</c:v>
                </c:pt>
                <c:pt idx="7">
                  <c:v>1027
UNIDAD REGIONAL, SECCIONAL UBATÉ</c:v>
                </c:pt>
              </c:strCache>
            </c:strRef>
          </c:cat>
          <c:val>
            <c:numRef>
              <c:f>'vice admin3'!$H$9:$H$16</c:f>
              <c:numCache>
                <c:formatCode>0%</c:formatCode>
                <c:ptCount val="8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6DF-4EA8-A60A-73C8319E7A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shape val="box"/>
        <c:axId val="1215789424"/>
        <c:axId val="1215789840"/>
        <c:axId val="0"/>
      </c:bar3DChart>
      <c:catAx>
        <c:axId val="121578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5789840"/>
        <c:crosses val="autoZero"/>
        <c:auto val="1"/>
        <c:lblAlgn val="ctr"/>
        <c:lblOffset val="100"/>
        <c:noMultiLvlLbl val="0"/>
      </c:catAx>
      <c:valAx>
        <c:axId val="121578984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15789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SEGURIDAD</a:t>
            </a:r>
            <a:r>
              <a:rPr lang="es-CO" baseline="0"/>
              <a:t> Y SALUD EN EL TRABAJO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numRef>
              <c:f>'vice admin 4'!$C$7:$C$8</c:f>
              <c:numCache>
                <c:formatCode>General</c:formatCode>
                <c:ptCount val="2"/>
                <c:pt idx="0">
                  <c:v>699</c:v>
                </c:pt>
                <c:pt idx="1">
                  <c:v>814</c:v>
                </c:pt>
              </c:numCache>
            </c:numRef>
          </c:cat>
          <c:val>
            <c:numRef>
              <c:f>'vice admin 4'!$D$7:$D$8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FB-4484-8605-C3DCDD5F882C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12DE9B6-E496-4E11-AE02-3B7962DC2372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90FB-4484-8605-C3DCDD5F88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0222494-0AB1-4D06-9F56-6B904D73536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90FB-4484-8605-C3DCDD5F88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admin 4'!$C$7:$C$8</c:f>
              <c:numCache>
                <c:formatCode>General</c:formatCode>
                <c:ptCount val="2"/>
                <c:pt idx="0">
                  <c:v>699</c:v>
                </c:pt>
                <c:pt idx="1">
                  <c:v>814</c:v>
                </c:pt>
              </c:numCache>
            </c:numRef>
          </c:cat>
          <c:val>
            <c:numRef>
              <c:f>'vice admin 4'!$E$7:$E$8</c:f>
              <c:numCache>
                <c:formatCode>0%</c:formatCode>
                <c:ptCount val="2"/>
                <c:pt idx="0">
                  <c:v>0.25</c:v>
                </c:pt>
                <c:pt idx="1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admin 4'!$F$7:$F$8</c15:f>
                <c15:dlblRangeCache>
                  <c:ptCount val="2"/>
                  <c:pt idx="0">
                    <c:v>83%</c:v>
                  </c:pt>
                  <c:pt idx="1">
                    <c:v>90%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90FB-4484-8605-C3DCDD5F882C}"/>
            </c:ext>
          </c:extLst>
        </c:ser>
        <c:ser>
          <c:idx val="2"/>
          <c:order val="2"/>
          <c:spPr>
            <a:solidFill>
              <a:srgbClr val="91C256">
                <a:alpha val="91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'vice admin 4'!$C$7:$C$8</c:f>
              <c:numCache>
                <c:formatCode>General</c:formatCode>
                <c:ptCount val="2"/>
                <c:pt idx="0">
                  <c:v>699</c:v>
                </c:pt>
                <c:pt idx="1">
                  <c:v>814</c:v>
                </c:pt>
              </c:numCache>
            </c:numRef>
          </c:cat>
          <c:val>
            <c:numRef>
              <c:f>'vice admin 4'!$F$7:$F$8</c:f>
              <c:numCache>
                <c:formatCode>0%</c:formatCode>
                <c:ptCount val="2"/>
                <c:pt idx="0">
                  <c:v>0.83</c:v>
                </c:pt>
                <c:pt idx="1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FB-4484-8605-C3DCDD5F882C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admin 4'!$C$7:$C$8</c:f>
              <c:numCache>
                <c:formatCode>General</c:formatCode>
                <c:ptCount val="2"/>
                <c:pt idx="0">
                  <c:v>699</c:v>
                </c:pt>
                <c:pt idx="1">
                  <c:v>814</c:v>
                </c:pt>
              </c:numCache>
            </c:numRef>
          </c:cat>
          <c:val>
            <c:numRef>
              <c:f>'vice admin 4'!$G$7:$G$8</c:f>
              <c:numCache>
                <c:formatCode>0%</c:formatCode>
                <c:ptCount val="2"/>
                <c:pt idx="0">
                  <c:v>0.17000000000000004</c:v>
                </c:pt>
                <c:pt idx="1">
                  <c:v>9.9999999999999978E-2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0FB-4484-8605-C3DCDD5F882C}"/>
            </c:ext>
          </c:extLst>
        </c:ser>
        <c:ser>
          <c:idx val="4"/>
          <c:order val="4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numRef>
              <c:f>'vice admin 4'!$C$7:$C$8</c:f>
              <c:numCache>
                <c:formatCode>General</c:formatCode>
                <c:ptCount val="2"/>
                <c:pt idx="0">
                  <c:v>699</c:v>
                </c:pt>
                <c:pt idx="1">
                  <c:v>814</c:v>
                </c:pt>
              </c:numCache>
            </c:numRef>
          </c:cat>
          <c:val>
            <c:numRef>
              <c:f>'vice admin 4'!$H$7:$H$8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0FB-4484-8605-C3DCDD5F88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shape val="box"/>
        <c:axId val="1021330368"/>
        <c:axId val="1665235952"/>
        <c:axId val="0"/>
      </c:bar3DChart>
      <c:catAx>
        <c:axId val="102133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65235952"/>
        <c:crosses val="autoZero"/>
        <c:auto val="1"/>
        <c:lblAlgn val="ctr"/>
        <c:lblOffset val="100"/>
        <c:noMultiLvlLbl val="0"/>
      </c:catAx>
      <c:valAx>
        <c:axId val="16652359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21330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SECRETARIA</a:t>
            </a:r>
            <a:r>
              <a:rPr lang="es-CO" baseline="0"/>
              <a:t> GENERAL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GNERAL'!$C$5</c:f>
              <c:numCache>
                <c:formatCode>General</c:formatCode>
                <c:ptCount val="1"/>
                <c:pt idx="0">
                  <c:v>896</c:v>
                </c:pt>
              </c:numCache>
            </c:numRef>
          </c:cat>
          <c:val>
            <c:numRef>
              <c:f>'SECRETARIA GNERAL'!$D$5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84-406C-8D13-1F93EC3CEB6D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BD3A16E-C958-4F34-9074-964169A06F98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0184-406C-8D13-1F93EC3CEB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GNERAL'!$C$5</c:f>
              <c:numCache>
                <c:formatCode>General</c:formatCode>
                <c:ptCount val="1"/>
                <c:pt idx="0">
                  <c:v>896</c:v>
                </c:pt>
              </c:numCache>
            </c:numRef>
          </c:cat>
          <c:val>
            <c:numRef>
              <c:f>'SECRETARIA GNERAL'!$E$5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GNERAL'!$F$5</c15:f>
                <c15:dlblRangeCache>
                  <c:ptCount val="1"/>
                  <c:pt idx="0">
                    <c:v>100%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0184-406C-8D13-1F93EC3CEB6D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GNERAL'!$C$5</c:f>
              <c:numCache>
                <c:formatCode>General</c:formatCode>
                <c:ptCount val="1"/>
                <c:pt idx="0">
                  <c:v>896</c:v>
                </c:pt>
              </c:numCache>
            </c:numRef>
          </c:cat>
          <c:val>
            <c:numRef>
              <c:f>'SECRETARIA GNERAL'!$F$5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84-406C-8D13-1F93EC3CEB6D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GNERAL'!$C$5</c:f>
              <c:numCache>
                <c:formatCode>General</c:formatCode>
                <c:ptCount val="1"/>
                <c:pt idx="0">
                  <c:v>896</c:v>
                </c:pt>
              </c:numCache>
            </c:numRef>
          </c:cat>
          <c:val>
            <c:numRef>
              <c:f>'SECRETARIA GNERAL'!$G$5</c:f>
              <c:numCache>
                <c:formatCode>0%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84-406C-8D13-1F93EC3CEB6D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GNERAL'!$C$5</c:f>
              <c:numCache>
                <c:formatCode>General</c:formatCode>
                <c:ptCount val="1"/>
                <c:pt idx="0">
                  <c:v>896</c:v>
                </c:pt>
              </c:numCache>
            </c:numRef>
          </c:cat>
          <c:val>
            <c:numRef>
              <c:f>'SECRETARIA GNERAL'!$H$5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184-406C-8D13-1F93EC3CEB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shape val="box"/>
        <c:axId val="1268153728"/>
        <c:axId val="1268152480"/>
        <c:axId val="0"/>
      </c:bar3DChart>
      <c:catAx>
        <c:axId val="1268153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68152480"/>
        <c:crosses val="autoZero"/>
        <c:auto val="1"/>
        <c:lblAlgn val="ctr"/>
        <c:lblOffset val="100"/>
        <c:noMultiLvlLbl val="0"/>
      </c:catAx>
      <c:valAx>
        <c:axId val="126815248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68153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BIENESTAR</a:t>
            </a:r>
            <a:r>
              <a:rPr lang="es-CO" baseline="0"/>
              <a:t> UNIVERSITARIO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1'!$F$4</c:f>
              <c:numCache>
                <c:formatCode>General</c:formatCode>
                <c:ptCount val="1"/>
                <c:pt idx="0">
                  <c:v>791</c:v>
                </c:pt>
              </c:numCache>
            </c:numRef>
          </c:cat>
          <c:val>
            <c:numRef>
              <c:f>'vice 1'!$G$4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05-4FDF-AE32-C002C8ECACFE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C7D7B70-322D-471B-BBD1-EF4BDEE7141A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3C05-4FDF-AE32-C002C8ECAC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1'!$F$4</c:f>
              <c:numCache>
                <c:formatCode>General</c:formatCode>
                <c:ptCount val="1"/>
                <c:pt idx="0">
                  <c:v>791</c:v>
                </c:pt>
              </c:numCache>
            </c:numRef>
          </c:cat>
          <c:val>
            <c:numRef>
              <c:f>'vice 1'!$H$4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1'!$I$4</c15:f>
                <c15:dlblRangeCache>
                  <c:ptCount val="1"/>
                  <c:pt idx="0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3C05-4FDF-AE32-C002C8ECACFE}"/>
            </c:ext>
          </c:extLst>
        </c:ser>
        <c:ser>
          <c:idx val="2"/>
          <c:order val="2"/>
          <c:spPr>
            <a:solidFill>
              <a:schemeClr val="tx2">
                <a:lumMod val="75000"/>
                <a:lumOff val="25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1'!$F$4</c:f>
              <c:numCache>
                <c:formatCode>General</c:formatCode>
                <c:ptCount val="1"/>
                <c:pt idx="0">
                  <c:v>791</c:v>
                </c:pt>
              </c:numCache>
            </c:numRef>
          </c:cat>
          <c:val>
            <c:numRef>
              <c:f>'vice 1'!$I$4</c:f>
              <c:numCache>
                <c:formatCode>0%</c:formatCode>
                <c:ptCount val="1"/>
                <c:pt idx="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C05-4FDF-AE32-C002C8ECACFE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90000"/>
                </a:srgbClr>
              </a:outerShdw>
            </a:effectLst>
            <a:sp3d/>
          </c:spPr>
          <c:invertIfNegative val="0"/>
          <c:cat>
            <c:numRef>
              <c:f>'vice 1'!$F$4</c:f>
              <c:numCache>
                <c:formatCode>General</c:formatCode>
                <c:ptCount val="1"/>
                <c:pt idx="0">
                  <c:v>791</c:v>
                </c:pt>
              </c:numCache>
            </c:numRef>
          </c:cat>
          <c:val>
            <c:numRef>
              <c:f>'vice 1'!$J$4</c:f>
              <c:numCache>
                <c:formatCode>0%</c:formatCode>
                <c:ptCount val="1"/>
                <c:pt idx="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05-4FDF-AE32-C002C8ECACFE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90000"/>
                  <a:lumOff val="1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3C05-4FDF-AE32-C002C8ECACFE}"/>
              </c:ext>
            </c:extLst>
          </c:dPt>
          <c:cat>
            <c:numRef>
              <c:f>'vice 1'!$F$4</c:f>
              <c:numCache>
                <c:formatCode>General</c:formatCode>
                <c:ptCount val="1"/>
                <c:pt idx="0">
                  <c:v>791</c:v>
                </c:pt>
              </c:numCache>
            </c:numRef>
          </c:cat>
          <c:val>
            <c:numRef>
              <c:f>'vice 1'!$K$4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C05-4FDF-AE32-C002C8ECAC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08078719"/>
        <c:axId val="808082047"/>
        <c:axId val="0"/>
      </c:bar3DChart>
      <c:catAx>
        <c:axId val="808078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08082047"/>
        <c:crosses val="autoZero"/>
        <c:auto val="1"/>
        <c:lblAlgn val="ctr"/>
        <c:lblOffset val="100"/>
        <c:noMultiLvlLbl val="0"/>
      </c:catAx>
      <c:valAx>
        <c:axId val="80808204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808078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DE PLANEACIÓN INSTITUCIONAL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1'!$C$7:$C$13</c:f>
              <c:numCache>
                <c:formatCode>General</c:formatCode>
                <c:ptCount val="7"/>
                <c:pt idx="0">
                  <c:v>618</c:v>
                </c:pt>
                <c:pt idx="1">
                  <c:v>784</c:v>
                </c:pt>
                <c:pt idx="2">
                  <c:v>785</c:v>
                </c:pt>
                <c:pt idx="3">
                  <c:v>806</c:v>
                </c:pt>
                <c:pt idx="4">
                  <c:v>869</c:v>
                </c:pt>
                <c:pt idx="5">
                  <c:v>894</c:v>
                </c:pt>
                <c:pt idx="6">
                  <c:v>919</c:v>
                </c:pt>
              </c:numCache>
            </c:numRef>
          </c:cat>
          <c:val>
            <c:numRef>
              <c:f>'SECRETARIA 1'!$D$7:$D$13</c:f>
              <c:numCache>
                <c:formatCode>0%</c:formatCode>
                <c:ptCount val="7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48-4C3D-ACED-E7140180EE99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F08B262-F339-4DE7-A623-C1F44AB1B4C6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248-4C3D-ACED-E7140180EE9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275348E-5DA4-4074-BCA1-8FB8B0930F5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D248-4C3D-ACED-E7140180EE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1ECB4DB-453E-4572-B9CD-F8CCC1D09C7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D248-4C3D-ACED-E7140180EE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53299A5-8BA6-4A1C-A8F8-ECAEBBF7B12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D248-4C3D-ACED-E7140180EE9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1277997-39EA-4733-B210-DA982A95140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D248-4C3D-ACED-E7140180EE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DBBC6D1-0D5F-4A44-9A68-733F2334AAD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D248-4C3D-ACED-E7140180EE9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379DC823-43EC-4159-ACF9-6B93F37575D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D248-4C3D-ACED-E7140180EE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1'!$C$7:$C$13</c:f>
              <c:numCache>
                <c:formatCode>General</c:formatCode>
                <c:ptCount val="7"/>
                <c:pt idx="0">
                  <c:v>618</c:v>
                </c:pt>
                <c:pt idx="1">
                  <c:v>784</c:v>
                </c:pt>
                <c:pt idx="2">
                  <c:v>785</c:v>
                </c:pt>
                <c:pt idx="3">
                  <c:v>806</c:v>
                </c:pt>
                <c:pt idx="4">
                  <c:v>869</c:v>
                </c:pt>
                <c:pt idx="5">
                  <c:v>894</c:v>
                </c:pt>
                <c:pt idx="6">
                  <c:v>919</c:v>
                </c:pt>
              </c:numCache>
            </c:numRef>
          </c:cat>
          <c:val>
            <c:numRef>
              <c:f>'SECRETARIA 1'!$E$7:$E$13</c:f>
              <c:numCache>
                <c:formatCode>0%</c:formatCode>
                <c:ptCount val="7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  <c:pt idx="6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1'!$F$7:$F$13</c15:f>
                <c15:dlblRangeCache>
                  <c:ptCount val="7"/>
                  <c:pt idx="0">
                    <c:v>75%</c:v>
                  </c:pt>
                  <c:pt idx="1">
                    <c:v>33%</c:v>
                  </c:pt>
                  <c:pt idx="2">
                    <c:v>50%</c:v>
                  </c:pt>
                  <c:pt idx="3">
                    <c:v>0%</c:v>
                  </c:pt>
                  <c:pt idx="4">
                    <c:v>0%</c:v>
                  </c:pt>
                  <c:pt idx="5">
                    <c:v>0%</c:v>
                  </c:pt>
                  <c:pt idx="6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D248-4C3D-ACED-E7140180EE99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1'!$C$7:$C$13</c:f>
              <c:numCache>
                <c:formatCode>General</c:formatCode>
                <c:ptCount val="7"/>
                <c:pt idx="0">
                  <c:v>618</c:v>
                </c:pt>
                <c:pt idx="1">
                  <c:v>784</c:v>
                </c:pt>
                <c:pt idx="2">
                  <c:v>785</c:v>
                </c:pt>
                <c:pt idx="3">
                  <c:v>806</c:v>
                </c:pt>
                <c:pt idx="4">
                  <c:v>869</c:v>
                </c:pt>
                <c:pt idx="5">
                  <c:v>894</c:v>
                </c:pt>
                <c:pt idx="6">
                  <c:v>919</c:v>
                </c:pt>
              </c:numCache>
            </c:numRef>
          </c:cat>
          <c:val>
            <c:numRef>
              <c:f>'SECRETARIA 1'!$F$7:$F$13</c:f>
              <c:numCache>
                <c:formatCode>0%</c:formatCode>
                <c:ptCount val="7"/>
                <c:pt idx="0">
                  <c:v>0.75</c:v>
                </c:pt>
                <c:pt idx="1">
                  <c:v>0.33</c:v>
                </c:pt>
                <c:pt idx="2">
                  <c:v>0.5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248-4C3D-ACED-E7140180EE99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1'!$C$7:$C$13</c:f>
              <c:numCache>
                <c:formatCode>General</c:formatCode>
                <c:ptCount val="7"/>
                <c:pt idx="0">
                  <c:v>618</c:v>
                </c:pt>
                <c:pt idx="1">
                  <c:v>784</c:v>
                </c:pt>
                <c:pt idx="2">
                  <c:v>785</c:v>
                </c:pt>
                <c:pt idx="3">
                  <c:v>806</c:v>
                </c:pt>
                <c:pt idx="4">
                  <c:v>869</c:v>
                </c:pt>
                <c:pt idx="5">
                  <c:v>894</c:v>
                </c:pt>
                <c:pt idx="6">
                  <c:v>919</c:v>
                </c:pt>
              </c:numCache>
            </c:numRef>
          </c:cat>
          <c:val>
            <c:numRef>
              <c:f>'SECRETARIA 1'!$G$7:$G$13</c:f>
              <c:numCache>
                <c:formatCode>0%</c:formatCode>
                <c:ptCount val="7"/>
                <c:pt idx="0">
                  <c:v>0.25</c:v>
                </c:pt>
                <c:pt idx="1">
                  <c:v>0.66999999999999993</c:v>
                </c:pt>
                <c:pt idx="2">
                  <c:v>0.5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248-4C3D-ACED-E7140180EE99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1'!$C$7:$C$13</c:f>
              <c:numCache>
                <c:formatCode>General</c:formatCode>
                <c:ptCount val="7"/>
                <c:pt idx="0">
                  <c:v>618</c:v>
                </c:pt>
                <c:pt idx="1">
                  <c:v>784</c:v>
                </c:pt>
                <c:pt idx="2">
                  <c:v>785</c:v>
                </c:pt>
                <c:pt idx="3">
                  <c:v>806</c:v>
                </c:pt>
                <c:pt idx="4">
                  <c:v>869</c:v>
                </c:pt>
                <c:pt idx="5">
                  <c:v>894</c:v>
                </c:pt>
                <c:pt idx="6">
                  <c:v>919</c:v>
                </c:pt>
              </c:numCache>
            </c:numRef>
          </c:cat>
          <c:val>
            <c:numRef>
              <c:f>'SECRETARIA 1'!$H$7:$H$13</c:f>
              <c:numCache>
                <c:formatCode>0%</c:formatCode>
                <c:ptCount val="7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248-4C3D-ACED-E7140180EE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3"/>
        <c:shape val="box"/>
        <c:axId val="1015656576"/>
        <c:axId val="1015658656"/>
        <c:axId val="0"/>
      </c:bar3DChart>
      <c:catAx>
        <c:axId val="101565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15658656"/>
        <c:crosses val="autoZero"/>
        <c:auto val="1"/>
        <c:lblAlgn val="ctr"/>
        <c:lblOffset val="100"/>
        <c:noMultiLvlLbl val="0"/>
      </c:catAx>
      <c:valAx>
        <c:axId val="10156586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15656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DE CONTROL INTERNO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2'!$C$5:$C$10</c:f>
              <c:numCache>
                <c:formatCode>General</c:formatCode>
                <c:ptCount val="6"/>
                <c:pt idx="0">
                  <c:v>732</c:v>
                </c:pt>
                <c:pt idx="1">
                  <c:v>803</c:v>
                </c:pt>
                <c:pt idx="2">
                  <c:v>871</c:v>
                </c:pt>
                <c:pt idx="3">
                  <c:v>1052</c:v>
                </c:pt>
                <c:pt idx="4">
                  <c:v>1055</c:v>
                </c:pt>
                <c:pt idx="5">
                  <c:v>1056</c:v>
                </c:pt>
              </c:numCache>
            </c:numRef>
          </c:cat>
          <c:val>
            <c:numRef>
              <c:f>'SECRETARIA 2'!$D$5:$D$10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DF-4CFA-A5CE-819F93162C6E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9458021-B6E6-41B5-9B17-AA4B054AB46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A8DF-4CFA-A5CE-819F93162C6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95D4B3C-DC9D-4438-9D04-509F73D1473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8DF-4CFA-A5CE-819F93162C6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79B962F-8A23-4E8E-81A8-2141B1C0247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8DF-4CFA-A5CE-819F93162C6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AAC002A-76C4-4B4F-97C7-967BCA4DE8B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8DF-4CFA-A5CE-819F93162C6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2D53A23-1F4C-4BA1-9D53-22CC2EE89C4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8DF-4CFA-A5CE-819F93162C6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33CD04FC-3539-4986-995B-7747E4F6C78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A8DF-4CFA-A5CE-819F93162C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2'!$C$5:$C$10</c:f>
              <c:numCache>
                <c:formatCode>General</c:formatCode>
                <c:ptCount val="6"/>
                <c:pt idx="0">
                  <c:v>732</c:v>
                </c:pt>
                <c:pt idx="1">
                  <c:v>803</c:v>
                </c:pt>
                <c:pt idx="2">
                  <c:v>871</c:v>
                </c:pt>
                <c:pt idx="3">
                  <c:v>1052</c:v>
                </c:pt>
                <c:pt idx="4">
                  <c:v>1055</c:v>
                </c:pt>
                <c:pt idx="5">
                  <c:v>1056</c:v>
                </c:pt>
              </c:numCache>
            </c:numRef>
          </c:cat>
          <c:val>
            <c:numRef>
              <c:f>'SECRETARIA 2'!$E$5:$E$10</c:f>
              <c:numCache>
                <c:formatCode>0%</c:formatCode>
                <c:ptCount val="6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2'!$F$5:$F$10</c15:f>
                <c15:dlblRangeCache>
                  <c:ptCount val="6"/>
                  <c:pt idx="0">
                    <c:v>93%</c:v>
                  </c:pt>
                  <c:pt idx="1">
                    <c:v>50%</c:v>
                  </c:pt>
                  <c:pt idx="2">
                    <c:v>75%</c:v>
                  </c:pt>
                  <c:pt idx="3">
                    <c:v>0%</c:v>
                  </c:pt>
                  <c:pt idx="4">
                    <c:v>0%</c:v>
                  </c:pt>
                  <c:pt idx="5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A8DF-4CFA-A5CE-819F93162C6E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2'!$C$5:$C$10</c:f>
              <c:numCache>
                <c:formatCode>General</c:formatCode>
                <c:ptCount val="6"/>
                <c:pt idx="0">
                  <c:v>732</c:v>
                </c:pt>
                <c:pt idx="1">
                  <c:v>803</c:v>
                </c:pt>
                <c:pt idx="2">
                  <c:v>871</c:v>
                </c:pt>
                <c:pt idx="3">
                  <c:v>1052</c:v>
                </c:pt>
                <c:pt idx="4">
                  <c:v>1055</c:v>
                </c:pt>
                <c:pt idx="5">
                  <c:v>1056</c:v>
                </c:pt>
              </c:numCache>
            </c:numRef>
          </c:cat>
          <c:val>
            <c:numRef>
              <c:f>'SECRETARIA 2'!$F$5:$F$10</c:f>
              <c:numCache>
                <c:formatCode>0%</c:formatCode>
                <c:ptCount val="6"/>
                <c:pt idx="0">
                  <c:v>0.93</c:v>
                </c:pt>
                <c:pt idx="1">
                  <c:v>0.5</c:v>
                </c:pt>
                <c:pt idx="2">
                  <c:v>0.75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8DF-4CFA-A5CE-819F93162C6E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2'!$C$5:$C$10</c:f>
              <c:numCache>
                <c:formatCode>General</c:formatCode>
                <c:ptCount val="6"/>
                <c:pt idx="0">
                  <c:v>732</c:v>
                </c:pt>
                <c:pt idx="1">
                  <c:v>803</c:v>
                </c:pt>
                <c:pt idx="2">
                  <c:v>871</c:v>
                </c:pt>
                <c:pt idx="3">
                  <c:v>1052</c:v>
                </c:pt>
                <c:pt idx="4">
                  <c:v>1055</c:v>
                </c:pt>
                <c:pt idx="5">
                  <c:v>1056</c:v>
                </c:pt>
              </c:numCache>
            </c:numRef>
          </c:cat>
          <c:val>
            <c:numRef>
              <c:f>'SECRETARIA 2'!$G$5:$G$10</c:f>
              <c:numCache>
                <c:formatCode>0%</c:formatCode>
                <c:ptCount val="6"/>
                <c:pt idx="0">
                  <c:v>6.9999999999999951E-2</c:v>
                </c:pt>
                <c:pt idx="1">
                  <c:v>0.5</c:v>
                </c:pt>
                <c:pt idx="2">
                  <c:v>0.25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8DF-4CFA-A5CE-819F93162C6E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2'!$C$5:$C$10</c:f>
              <c:numCache>
                <c:formatCode>General</c:formatCode>
                <c:ptCount val="6"/>
                <c:pt idx="0">
                  <c:v>732</c:v>
                </c:pt>
                <c:pt idx="1">
                  <c:v>803</c:v>
                </c:pt>
                <c:pt idx="2">
                  <c:v>871</c:v>
                </c:pt>
                <c:pt idx="3">
                  <c:v>1052</c:v>
                </c:pt>
                <c:pt idx="4">
                  <c:v>1055</c:v>
                </c:pt>
                <c:pt idx="5">
                  <c:v>1056</c:v>
                </c:pt>
              </c:numCache>
            </c:numRef>
          </c:cat>
          <c:val>
            <c:numRef>
              <c:f>'SECRETARIA 2'!$H$5:$H$10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8DF-4CFA-A5CE-819F93162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55381312"/>
        <c:axId val="1255373824"/>
        <c:axId val="0"/>
      </c:bar3DChart>
      <c:catAx>
        <c:axId val="1255381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55373824"/>
        <c:crosses val="autoZero"/>
        <c:auto val="1"/>
        <c:lblAlgn val="ctr"/>
        <c:lblOffset val="100"/>
        <c:noMultiLvlLbl val="0"/>
      </c:catAx>
      <c:valAx>
        <c:axId val="12553738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55381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OFICINA</a:t>
            </a:r>
            <a:r>
              <a:rPr lang="es-CO" baseline="0"/>
              <a:t> DE ADMISIONES Y REGISTRO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3'!$B$6:$B$8</c:f>
              <c:numCache>
                <c:formatCode>General</c:formatCode>
                <c:ptCount val="3"/>
                <c:pt idx="0">
                  <c:v>881</c:v>
                </c:pt>
                <c:pt idx="1">
                  <c:v>993</c:v>
                </c:pt>
                <c:pt idx="2">
                  <c:v>1000</c:v>
                </c:pt>
              </c:numCache>
            </c:numRef>
          </c:cat>
          <c:val>
            <c:numRef>
              <c:f>'SECRETARIA 3'!$C$6:$C$8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B4-463F-97C7-E9880F2BDFF9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94B15CB-A114-4D63-98A1-4DF9F0B0B1B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AB4-463F-97C7-E9880F2BDFF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7E3A1F7-9F64-4CBD-86B8-F333A810853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AB4-463F-97C7-E9880F2BDFF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8D421D7-4D15-4D64-992D-7A2FF26F8E5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AB4-463F-97C7-E9880F2BDF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'SECRETARIA 3'!$B$6:$B$8</c:f>
              <c:numCache>
                <c:formatCode>General</c:formatCode>
                <c:ptCount val="3"/>
                <c:pt idx="0">
                  <c:v>881</c:v>
                </c:pt>
                <c:pt idx="1">
                  <c:v>993</c:v>
                </c:pt>
                <c:pt idx="2">
                  <c:v>1000</c:v>
                </c:pt>
              </c:numCache>
            </c:numRef>
          </c:cat>
          <c:val>
            <c:numRef>
              <c:f>'SECRETARIA 3'!$D$6:$D$8</c:f>
              <c:numCache>
                <c:formatCode>0%</c:formatCode>
                <c:ptCount val="3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3'!$E$6:$E$8</c15:f>
                <c15:dlblRangeCache>
                  <c:ptCount val="3"/>
                  <c:pt idx="0">
                    <c:v>50%</c:v>
                  </c:pt>
                  <c:pt idx="1">
                    <c:v>50%</c:v>
                  </c:pt>
                  <c:pt idx="2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2AB4-463F-97C7-E9880F2BDFF9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3'!$B$6:$B$8</c:f>
              <c:numCache>
                <c:formatCode>General</c:formatCode>
                <c:ptCount val="3"/>
                <c:pt idx="0">
                  <c:v>881</c:v>
                </c:pt>
                <c:pt idx="1">
                  <c:v>993</c:v>
                </c:pt>
                <c:pt idx="2">
                  <c:v>1000</c:v>
                </c:pt>
              </c:numCache>
            </c:numRef>
          </c:cat>
          <c:val>
            <c:numRef>
              <c:f>'SECRETARIA 3'!$E$6:$E$8</c:f>
              <c:numCache>
                <c:formatCode>0%</c:formatCode>
                <c:ptCount val="3"/>
                <c:pt idx="0">
                  <c:v>0.5</c:v>
                </c:pt>
                <c:pt idx="1">
                  <c:v>0.5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AB4-463F-97C7-E9880F2BDFF9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7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3'!$B$6:$B$8</c:f>
              <c:numCache>
                <c:formatCode>General</c:formatCode>
                <c:ptCount val="3"/>
                <c:pt idx="0">
                  <c:v>881</c:v>
                </c:pt>
                <c:pt idx="1">
                  <c:v>993</c:v>
                </c:pt>
                <c:pt idx="2">
                  <c:v>1000</c:v>
                </c:pt>
              </c:numCache>
            </c:numRef>
          </c:cat>
          <c:val>
            <c:numRef>
              <c:f>'SECRETARIA 3'!$F$6:$F$8</c:f>
              <c:numCache>
                <c:formatCode>0%</c:formatCode>
                <c:ptCount val="3"/>
                <c:pt idx="0">
                  <c:v>0.5</c:v>
                </c:pt>
                <c:pt idx="1">
                  <c:v>0.5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AB4-463F-97C7-E9880F2BDFF9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3'!$B$6:$B$8</c:f>
              <c:numCache>
                <c:formatCode>General</c:formatCode>
                <c:ptCount val="3"/>
                <c:pt idx="0">
                  <c:v>881</c:v>
                </c:pt>
                <c:pt idx="1">
                  <c:v>993</c:v>
                </c:pt>
                <c:pt idx="2">
                  <c:v>1000</c:v>
                </c:pt>
              </c:numCache>
            </c:numRef>
          </c:cat>
          <c:val>
            <c:numRef>
              <c:f>'SECRETARIA 3'!$G$6:$G$8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AB4-463F-97C7-E9880F2BDF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46530208"/>
        <c:axId val="1546533952"/>
        <c:axId val="0"/>
      </c:bar3DChart>
      <c:catAx>
        <c:axId val="1546530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46533952"/>
        <c:crosses val="autoZero"/>
        <c:auto val="1"/>
        <c:lblAlgn val="ctr"/>
        <c:lblOffset val="100"/>
        <c:noMultiLvlLbl val="0"/>
      </c:catAx>
      <c:valAx>
        <c:axId val="15465339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46530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DE SISTEMAS Y TECNOLOGÍA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4'!$C$6:$C$11</c:f>
              <c:numCache>
                <c:formatCode>General</c:formatCode>
                <c:ptCount val="6"/>
                <c:pt idx="0">
                  <c:v>761</c:v>
                </c:pt>
                <c:pt idx="1">
                  <c:v>863</c:v>
                </c:pt>
                <c:pt idx="2">
                  <c:v>940</c:v>
                </c:pt>
                <c:pt idx="3">
                  <c:v>985</c:v>
                </c:pt>
                <c:pt idx="4">
                  <c:v>1035</c:v>
                </c:pt>
                <c:pt idx="5">
                  <c:v>1050</c:v>
                </c:pt>
              </c:numCache>
            </c:numRef>
          </c:cat>
          <c:val>
            <c:numRef>
              <c:f>'SECRETARIA 4'!$D$6:$D$11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0B-49F2-B32D-36CC5C35D7EB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CE9EFF0-7886-4269-A930-B28DEC5A383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0E0B-49F2-B32D-36CC5C35D7E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40D46CE-E380-44F5-A352-7C23CE12607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0E0B-49F2-B32D-36CC5C35D7E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02E5F1E-CE15-421C-9115-E725557ADE9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E0B-49F2-B32D-36CC5C35D7E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354EA25-D137-4904-9B02-E0E34B614DC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0E0B-49F2-B32D-36CC5C35D7E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CDB7EE0-5140-47E9-9BDD-6BEEA84449E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E0B-49F2-B32D-36CC5C35D7E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9642384-FA6D-4BDB-BF37-AF4F2A192CF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0E0B-49F2-B32D-36CC5C35D7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4'!$C$6:$C$11</c:f>
              <c:numCache>
                <c:formatCode>General</c:formatCode>
                <c:ptCount val="6"/>
                <c:pt idx="0">
                  <c:v>761</c:v>
                </c:pt>
                <c:pt idx="1">
                  <c:v>863</c:v>
                </c:pt>
                <c:pt idx="2">
                  <c:v>940</c:v>
                </c:pt>
                <c:pt idx="3">
                  <c:v>985</c:v>
                </c:pt>
                <c:pt idx="4">
                  <c:v>1035</c:v>
                </c:pt>
                <c:pt idx="5">
                  <c:v>1050</c:v>
                </c:pt>
              </c:numCache>
            </c:numRef>
          </c:cat>
          <c:val>
            <c:numRef>
              <c:f>'SECRETARIA 4'!$E$6:$E$11</c:f>
              <c:numCache>
                <c:formatCode>0%</c:formatCode>
                <c:ptCount val="6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4'!$F$6:$F$11</c15:f>
                <c15:dlblRangeCache>
                  <c:ptCount val="6"/>
                  <c:pt idx="0">
                    <c:v>69%</c:v>
                  </c:pt>
                  <c:pt idx="1">
                    <c:v>50%</c:v>
                  </c:pt>
                  <c:pt idx="2">
                    <c:v>50%</c:v>
                  </c:pt>
                  <c:pt idx="3">
                    <c:v>75%</c:v>
                  </c:pt>
                  <c:pt idx="4">
                    <c:v>50%</c:v>
                  </c:pt>
                  <c:pt idx="5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0E0B-49F2-B32D-36CC5C35D7EB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4'!$C$6:$C$11</c:f>
              <c:numCache>
                <c:formatCode>General</c:formatCode>
                <c:ptCount val="6"/>
                <c:pt idx="0">
                  <c:v>761</c:v>
                </c:pt>
                <c:pt idx="1">
                  <c:v>863</c:v>
                </c:pt>
                <c:pt idx="2">
                  <c:v>940</c:v>
                </c:pt>
                <c:pt idx="3">
                  <c:v>985</c:v>
                </c:pt>
                <c:pt idx="4">
                  <c:v>1035</c:v>
                </c:pt>
                <c:pt idx="5">
                  <c:v>1050</c:v>
                </c:pt>
              </c:numCache>
            </c:numRef>
          </c:cat>
          <c:val>
            <c:numRef>
              <c:f>'SECRETARIA 4'!$F$6:$F$11</c:f>
              <c:numCache>
                <c:formatCode>0%</c:formatCode>
                <c:ptCount val="6"/>
                <c:pt idx="0">
                  <c:v>0.69</c:v>
                </c:pt>
                <c:pt idx="1">
                  <c:v>0.5</c:v>
                </c:pt>
                <c:pt idx="2">
                  <c:v>0.5</c:v>
                </c:pt>
                <c:pt idx="3">
                  <c:v>0.75</c:v>
                </c:pt>
                <c:pt idx="4">
                  <c:v>0.5</c:v>
                </c:pt>
                <c:pt idx="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E0B-49F2-B32D-36CC5C35D7EB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4'!$C$6:$C$11</c:f>
              <c:numCache>
                <c:formatCode>General</c:formatCode>
                <c:ptCount val="6"/>
                <c:pt idx="0">
                  <c:v>761</c:v>
                </c:pt>
                <c:pt idx="1">
                  <c:v>863</c:v>
                </c:pt>
                <c:pt idx="2">
                  <c:v>940</c:v>
                </c:pt>
                <c:pt idx="3">
                  <c:v>985</c:v>
                </c:pt>
                <c:pt idx="4">
                  <c:v>1035</c:v>
                </c:pt>
                <c:pt idx="5">
                  <c:v>1050</c:v>
                </c:pt>
              </c:numCache>
            </c:numRef>
          </c:cat>
          <c:val>
            <c:numRef>
              <c:f>'SECRETARIA 4'!$G$6:$G$11</c:f>
              <c:numCache>
                <c:formatCode>0%</c:formatCode>
                <c:ptCount val="6"/>
                <c:pt idx="0">
                  <c:v>0.31000000000000005</c:v>
                </c:pt>
                <c:pt idx="1">
                  <c:v>0.5</c:v>
                </c:pt>
                <c:pt idx="2">
                  <c:v>0.5</c:v>
                </c:pt>
                <c:pt idx="3">
                  <c:v>0.25</c:v>
                </c:pt>
                <c:pt idx="4">
                  <c:v>0.5</c:v>
                </c:pt>
                <c:pt idx="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E0B-49F2-B32D-36CC5C35D7EB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4'!$C$6:$C$11</c:f>
              <c:numCache>
                <c:formatCode>General</c:formatCode>
                <c:ptCount val="6"/>
                <c:pt idx="0">
                  <c:v>761</c:v>
                </c:pt>
                <c:pt idx="1">
                  <c:v>863</c:v>
                </c:pt>
                <c:pt idx="2">
                  <c:v>940</c:v>
                </c:pt>
                <c:pt idx="3">
                  <c:v>985</c:v>
                </c:pt>
                <c:pt idx="4">
                  <c:v>1035</c:v>
                </c:pt>
                <c:pt idx="5">
                  <c:v>1050</c:v>
                </c:pt>
              </c:numCache>
            </c:numRef>
          </c:cat>
          <c:val>
            <c:numRef>
              <c:f>'SECRETARIA 4'!$H$6:$H$11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E0B-49F2-B32D-36CC5C35D7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26873664"/>
        <c:axId val="726874080"/>
        <c:axId val="0"/>
      </c:bar3DChart>
      <c:catAx>
        <c:axId val="726873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26874080"/>
        <c:crosses val="autoZero"/>
        <c:auto val="1"/>
        <c:lblAlgn val="ctr"/>
        <c:lblOffset val="100"/>
        <c:noMultiLvlLbl val="0"/>
      </c:catAx>
      <c:valAx>
        <c:axId val="72687408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26873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OFICINA</a:t>
            </a:r>
            <a:r>
              <a:rPr lang="es-CO" baseline="0"/>
              <a:t> DE ARCHIVO Y CORRESPONDENCIA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5'!$C$7:$C$9</c:f>
              <c:numCache>
                <c:formatCode>General</c:formatCode>
                <c:ptCount val="3"/>
                <c:pt idx="0">
                  <c:v>728</c:v>
                </c:pt>
                <c:pt idx="1">
                  <c:v>805</c:v>
                </c:pt>
              </c:numCache>
            </c:numRef>
          </c:cat>
          <c:val>
            <c:numRef>
              <c:f>'SECRETARIA 5'!$D$7:$D$8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FC-472B-A1E4-259CD2CD0173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94BE534-99CB-4CD0-890A-B166D152EE0E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A4FC-472B-A1E4-259CD2CD017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56550B0-1CDC-4C83-8D2A-216C753E744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4FC-472B-A1E4-259CD2CD01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'SECRETARIA 5'!$C$7:$C$9</c:f>
              <c:numCache>
                <c:formatCode>General</c:formatCode>
                <c:ptCount val="3"/>
                <c:pt idx="0">
                  <c:v>728</c:v>
                </c:pt>
                <c:pt idx="1">
                  <c:v>805</c:v>
                </c:pt>
              </c:numCache>
            </c:numRef>
          </c:cat>
          <c:val>
            <c:numRef>
              <c:f>'SECRETARIA 5'!$E$7:$E$8</c:f>
              <c:numCache>
                <c:formatCode>0%</c:formatCode>
                <c:ptCount val="2"/>
                <c:pt idx="0">
                  <c:v>0.25</c:v>
                </c:pt>
                <c:pt idx="1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5'!$F$7:$F$8</c15:f>
                <c15:dlblRangeCache>
                  <c:ptCount val="2"/>
                  <c:pt idx="0">
                    <c:v>67%</c:v>
                  </c:pt>
                  <c:pt idx="1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A4FC-472B-A1E4-259CD2CD0173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5'!$C$7:$C$9</c:f>
              <c:numCache>
                <c:formatCode>General</c:formatCode>
                <c:ptCount val="3"/>
                <c:pt idx="0">
                  <c:v>728</c:v>
                </c:pt>
                <c:pt idx="1">
                  <c:v>805</c:v>
                </c:pt>
              </c:numCache>
            </c:numRef>
          </c:cat>
          <c:val>
            <c:numRef>
              <c:f>'SECRETARIA 5'!$F$7:$F$8</c:f>
              <c:numCache>
                <c:formatCode>0%</c:formatCode>
                <c:ptCount val="2"/>
                <c:pt idx="0">
                  <c:v>0.67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FC-472B-A1E4-259CD2CD0173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9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5'!$C$7:$C$9</c:f>
              <c:numCache>
                <c:formatCode>General</c:formatCode>
                <c:ptCount val="3"/>
                <c:pt idx="0">
                  <c:v>728</c:v>
                </c:pt>
                <c:pt idx="1">
                  <c:v>805</c:v>
                </c:pt>
              </c:numCache>
            </c:numRef>
          </c:cat>
          <c:val>
            <c:numRef>
              <c:f>'SECRETARIA 5'!$G$7:$G$8</c:f>
              <c:numCache>
                <c:formatCode>0%</c:formatCode>
                <c:ptCount val="2"/>
                <c:pt idx="0">
                  <c:v>0.32999999999999996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4FC-472B-A1E4-259CD2CD0173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5'!$C$7:$C$9</c:f>
              <c:numCache>
                <c:formatCode>General</c:formatCode>
                <c:ptCount val="3"/>
                <c:pt idx="0">
                  <c:v>728</c:v>
                </c:pt>
                <c:pt idx="1">
                  <c:v>805</c:v>
                </c:pt>
              </c:numCache>
            </c:numRef>
          </c:cat>
          <c:val>
            <c:numRef>
              <c:f>'SECRETARIA 5'!$H$7:$H$8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4FC-472B-A1E4-259CD2CD0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70660400"/>
        <c:axId val="1970653328"/>
        <c:axId val="0"/>
      </c:bar3DChart>
      <c:catAx>
        <c:axId val="197066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70653328"/>
        <c:crosses val="autoZero"/>
        <c:auto val="1"/>
        <c:lblAlgn val="ctr"/>
        <c:lblOffset val="100"/>
        <c:noMultiLvlLbl val="0"/>
      </c:catAx>
      <c:valAx>
        <c:axId val="197065332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70660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OFICINA</a:t>
            </a:r>
            <a:r>
              <a:rPr lang="es-CO" baseline="0"/>
              <a:t> DE ATENCIÓN AL CIUDADANO</a:t>
            </a:r>
            <a:endParaRPr lang="es-CO"/>
          </a:p>
        </c:rich>
      </c:tx>
      <c:layout>
        <c:manualLayout>
          <c:xMode val="edge"/>
          <c:yMode val="edge"/>
          <c:x val="0.26480452154073586"/>
          <c:y val="3.12347438566546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6'!$B$4:$B$7</c:f>
              <c:numCache>
                <c:formatCode>General</c:formatCode>
                <c:ptCount val="4"/>
                <c:pt idx="0">
                  <c:v>920</c:v>
                </c:pt>
                <c:pt idx="1">
                  <c:v>923</c:v>
                </c:pt>
                <c:pt idx="2">
                  <c:v>937</c:v>
                </c:pt>
                <c:pt idx="3">
                  <c:v>1053</c:v>
                </c:pt>
              </c:numCache>
            </c:numRef>
          </c:cat>
          <c:val>
            <c:numRef>
              <c:f>'SECRETARIA 6'!$C$4:$C$7</c:f>
              <c:numCache>
                <c:formatCode>0%</c:formatCode>
                <c:ptCount val="4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6A-43C6-8028-40920166F50D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1387A60-7271-4976-8B66-0ECE0370204E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C56A-43C6-8028-40920166F50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E9202B1-EB98-4778-8E42-BA144CBAE03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C56A-43C6-8028-40920166F50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DA07BB6-DC72-45B2-A634-D6AF6F6975A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C56A-43C6-8028-40920166F50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8A551BA-0562-4FAD-BD40-2F88AFFCCA5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C56A-43C6-8028-40920166F5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6'!$B$4:$B$7</c:f>
              <c:numCache>
                <c:formatCode>General</c:formatCode>
                <c:ptCount val="4"/>
                <c:pt idx="0">
                  <c:v>920</c:v>
                </c:pt>
                <c:pt idx="1">
                  <c:v>923</c:v>
                </c:pt>
                <c:pt idx="2">
                  <c:v>937</c:v>
                </c:pt>
                <c:pt idx="3">
                  <c:v>1053</c:v>
                </c:pt>
              </c:numCache>
            </c:numRef>
          </c:cat>
          <c:val>
            <c:numRef>
              <c:f>'SECRETARIA 6'!$D$4:$D$7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6'!$E$4:$E$7</c15:f>
                <c15:dlblRangeCache>
                  <c:ptCount val="4"/>
                  <c:pt idx="0">
                    <c:v>50%</c:v>
                  </c:pt>
                  <c:pt idx="1">
                    <c:v>50%</c:v>
                  </c:pt>
                  <c:pt idx="2">
                    <c:v>50%</c:v>
                  </c:pt>
                  <c:pt idx="3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C56A-43C6-8028-40920166F50D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6'!$B$4:$B$7</c:f>
              <c:numCache>
                <c:formatCode>General</c:formatCode>
                <c:ptCount val="4"/>
                <c:pt idx="0">
                  <c:v>920</c:v>
                </c:pt>
                <c:pt idx="1">
                  <c:v>923</c:v>
                </c:pt>
                <c:pt idx="2">
                  <c:v>937</c:v>
                </c:pt>
                <c:pt idx="3">
                  <c:v>1053</c:v>
                </c:pt>
              </c:numCache>
            </c:numRef>
          </c:cat>
          <c:val>
            <c:numRef>
              <c:f>'SECRETARIA 6'!$E$4:$E$7</c:f>
              <c:numCache>
                <c:formatCode>0%</c:formatCode>
                <c:ptCount val="4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56A-43C6-8028-40920166F50D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8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6'!$B$4:$B$7</c:f>
              <c:numCache>
                <c:formatCode>General</c:formatCode>
                <c:ptCount val="4"/>
                <c:pt idx="0">
                  <c:v>920</c:v>
                </c:pt>
                <c:pt idx="1">
                  <c:v>923</c:v>
                </c:pt>
                <c:pt idx="2">
                  <c:v>937</c:v>
                </c:pt>
                <c:pt idx="3">
                  <c:v>1053</c:v>
                </c:pt>
              </c:numCache>
            </c:numRef>
          </c:cat>
          <c:val>
            <c:numRef>
              <c:f>'SECRETARIA 6'!$F$4:$F$7</c:f>
              <c:numCache>
                <c:formatCode>0%</c:formatCode>
                <c:ptCount val="4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56A-43C6-8028-40920166F50D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6'!$B$4:$B$7</c:f>
              <c:numCache>
                <c:formatCode>General</c:formatCode>
                <c:ptCount val="4"/>
                <c:pt idx="0">
                  <c:v>920</c:v>
                </c:pt>
                <c:pt idx="1">
                  <c:v>923</c:v>
                </c:pt>
                <c:pt idx="2">
                  <c:v>937</c:v>
                </c:pt>
                <c:pt idx="3">
                  <c:v>1053</c:v>
                </c:pt>
              </c:numCache>
            </c:numRef>
          </c:cat>
          <c:val>
            <c:numRef>
              <c:f>'SECRETARIA 6'!$G$4:$G$7</c:f>
              <c:numCache>
                <c:formatCode>0%</c:formatCode>
                <c:ptCount val="4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56A-43C6-8028-40920166F5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65038320"/>
        <c:axId val="1465039152"/>
        <c:axId val="0"/>
      </c:bar3DChart>
      <c:catAx>
        <c:axId val="1465038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65039152"/>
        <c:crosses val="autoZero"/>
        <c:auto val="1"/>
        <c:lblAlgn val="ctr"/>
        <c:lblOffset val="100"/>
        <c:noMultiLvlLbl val="0"/>
      </c:catAx>
      <c:valAx>
        <c:axId val="14650391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65038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DE CONTROL INTERNO DISCIPLINARIO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7'!$B$5</c:f>
              <c:numCache>
                <c:formatCode>General</c:formatCode>
                <c:ptCount val="1"/>
                <c:pt idx="0">
                  <c:v>727</c:v>
                </c:pt>
              </c:numCache>
            </c:numRef>
          </c:cat>
          <c:val>
            <c:numRef>
              <c:f>'SECRETARIA 7'!$C$5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C7-4020-BFA4-CEEE989C28A8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46B32B5-0297-49BA-BBB5-023C1479EEC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5C7-4020-BFA4-CEEE989C28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7'!$B$5</c:f>
              <c:numCache>
                <c:formatCode>General</c:formatCode>
                <c:ptCount val="1"/>
                <c:pt idx="0">
                  <c:v>727</c:v>
                </c:pt>
              </c:numCache>
            </c:numRef>
          </c:cat>
          <c:val>
            <c:numRef>
              <c:f>'SECRETARIA 7'!$D$5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7'!$E$5</c15:f>
                <c15:dlblRangeCache>
                  <c:ptCount val="1"/>
                  <c:pt idx="0">
                    <c:v>67%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55C7-4020-BFA4-CEEE989C28A8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7'!$B$5</c:f>
              <c:numCache>
                <c:formatCode>General</c:formatCode>
                <c:ptCount val="1"/>
                <c:pt idx="0">
                  <c:v>727</c:v>
                </c:pt>
              </c:numCache>
            </c:numRef>
          </c:cat>
          <c:val>
            <c:numRef>
              <c:f>'SECRETARIA 7'!$E$5</c:f>
              <c:numCache>
                <c:formatCode>0%</c:formatCode>
                <c:ptCount val="1"/>
                <c:pt idx="0">
                  <c:v>0.67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5C7-4020-BFA4-CEEE989C28A8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9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7'!$B$5</c:f>
              <c:numCache>
                <c:formatCode>General</c:formatCode>
                <c:ptCount val="1"/>
                <c:pt idx="0">
                  <c:v>727</c:v>
                </c:pt>
              </c:numCache>
            </c:numRef>
          </c:cat>
          <c:val>
            <c:numRef>
              <c:f>'SECRETARIA 7'!$F$5</c:f>
              <c:numCache>
                <c:formatCode>0%</c:formatCode>
                <c:ptCount val="1"/>
                <c:pt idx="0">
                  <c:v>0.32999999999999996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C7-4020-BFA4-CEEE989C28A8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7'!$B$5</c:f>
              <c:numCache>
                <c:formatCode>General</c:formatCode>
                <c:ptCount val="1"/>
                <c:pt idx="0">
                  <c:v>727</c:v>
                </c:pt>
              </c:numCache>
            </c:numRef>
          </c:cat>
          <c:val>
            <c:numRef>
              <c:f>'SECRETARIA 7'!$G$5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5C7-4020-BFA4-CEEE989C28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shape val="box"/>
        <c:axId val="1464430752"/>
        <c:axId val="1464433248"/>
        <c:axId val="0"/>
      </c:bar3DChart>
      <c:catAx>
        <c:axId val="1464430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64433248"/>
        <c:crosses val="autoZero"/>
        <c:auto val="1"/>
        <c:lblAlgn val="ctr"/>
        <c:lblOffset val="100"/>
        <c:noMultiLvlLbl val="0"/>
      </c:catAx>
      <c:valAx>
        <c:axId val="14644332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64430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OFICINA</a:t>
            </a:r>
            <a:r>
              <a:rPr lang="es-CO" baseline="0"/>
              <a:t> DE CALIDAD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8'!$B$5:$B$6</c:f>
              <c:numCache>
                <c:formatCode>General</c:formatCode>
                <c:ptCount val="2"/>
                <c:pt idx="0">
                  <c:v>735</c:v>
                </c:pt>
                <c:pt idx="1">
                  <c:v>934</c:v>
                </c:pt>
              </c:numCache>
            </c:numRef>
          </c:cat>
          <c:val>
            <c:numRef>
              <c:f>'SECRETARIA 8'!$C$5:$C$6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2E-479D-8E4B-50337B1A7E79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661BF32-FD1E-40EE-896F-21E4F70BEC4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082E-479D-8E4B-50337B1A7E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C50F051-2EEA-49BE-B297-F302A589467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082E-479D-8E4B-50337B1A7E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8'!$B$5:$B$6</c:f>
              <c:numCache>
                <c:formatCode>General</c:formatCode>
                <c:ptCount val="2"/>
                <c:pt idx="0">
                  <c:v>735</c:v>
                </c:pt>
                <c:pt idx="1">
                  <c:v>934</c:v>
                </c:pt>
              </c:numCache>
            </c:numRef>
          </c:cat>
          <c:val>
            <c:numRef>
              <c:f>'SECRETARIA 8'!$D$5:$D$6</c:f>
              <c:numCache>
                <c:formatCode>0%</c:formatCode>
                <c:ptCount val="2"/>
                <c:pt idx="0">
                  <c:v>0.25</c:v>
                </c:pt>
                <c:pt idx="1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8'!$E$5:$E$6</c15:f>
                <c15:dlblRangeCache>
                  <c:ptCount val="2"/>
                  <c:pt idx="0">
                    <c:v>75%</c:v>
                  </c:pt>
                  <c:pt idx="1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082E-479D-8E4B-50337B1A7E79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8'!$B$5:$B$6</c:f>
              <c:numCache>
                <c:formatCode>General</c:formatCode>
                <c:ptCount val="2"/>
                <c:pt idx="0">
                  <c:v>735</c:v>
                </c:pt>
                <c:pt idx="1">
                  <c:v>934</c:v>
                </c:pt>
              </c:numCache>
            </c:numRef>
          </c:cat>
          <c:val>
            <c:numRef>
              <c:f>'SECRETARIA 8'!$E$5:$E$6</c:f>
              <c:numCache>
                <c:formatCode>0%</c:formatCode>
                <c:ptCount val="2"/>
                <c:pt idx="0">
                  <c:v>0.75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82E-479D-8E4B-50337B1A7E79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8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8'!$B$5:$B$6</c:f>
              <c:numCache>
                <c:formatCode>General</c:formatCode>
                <c:ptCount val="2"/>
                <c:pt idx="0">
                  <c:v>735</c:v>
                </c:pt>
                <c:pt idx="1">
                  <c:v>934</c:v>
                </c:pt>
              </c:numCache>
            </c:numRef>
          </c:cat>
          <c:val>
            <c:numRef>
              <c:f>'SECRETARIA 8'!$F$5:$F$6</c:f>
              <c:numCache>
                <c:formatCode>0%</c:formatCode>
                <c:ptCount val="2"/>
                <c:pt idx="0">
                  <c:v>0.25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82E-479D-8E4B-50337B1A7E79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8'!$B$5:$B$6</c:f>
              <c:numCache>
                <c:formatCode>General</c:formatCode>
                <c:ptCount val="2"/>
                <c:pt idx="0">
                  <c:v>735</c:v>
                </c:pt>
                <c:pt idx="1">
                  <c:v>934</c:v>
                </c:pt>
              </c:numCache>
            </c:numRef>
          </c:cat>
          <c:val>
            <c:numRef>
              <c:f>'SECRETARIA 8'!$G$5:$G$6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82E-479D-8E4B-50337B1A7E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69281520"/>
        <c:axId val="1969281104"/>
        <c:axId val="0"/>
      </c:bar3DChart>
      <c:catAx>
        <c:axId val="196928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69281104"/>
        <c:crosses val="autoZero"/>
        <c:auto val="1"/>
        <c:lblAlgn val="ctr"/>
        <c:lblOffset val="100"/>
        <c:noMultiLvlLbl val="0"/>
      </c:catAx>
      <c:valAx>
        <c:axId val="196928110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69281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SISTEMA</a:t>
            </a:r>
            <a:r>
              <a:rPr lang="es-CO" baseline="0"/>
              <a:t> DE GESTIÓN AMBIENTAL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9'!$B$4</c:f>
              <c:numCache>
                <c:formatCode>General</c:formatCode>
                <c:ptCount val="1"/>
                <c:pt idx="0">
                  <c:v>825</c:v>
                </c:pt>
              </c:numCache>
            </c:numRef>
          </c:cat>
          <c:val>
            <c:numRef>
              <c:f>'SECRETARIA 9'!$C$4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AA-4253-9FCE-AE3036B5BA9E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E0CC5F1-5F20-4675-97EE-F7468141A53D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F2AA-4253-9FCE-AE3036B5BA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9'!$B$4</c:f>
              <c:numCache>
                <c:formatCode>General</c:formatCode>
                <c:ptCount val="1"/>
                <c:pt idx="0">
                  <c:v>825</c:v>
                </c:pt>
              </c:numCache>
            </c:numRef>
          </c:cat>
          <c:val>
            <c:numRef>
              <c:f>'SECRETARIA 9'!$D$4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9'!$E$4</c15:f>
                <c15:dlblRangeCache>
                  <c:ptCount val="1"/>
                  <c:pt idx="0">
                    <c:v>75%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F2AA-4253-9FCE-AE3036B5BA9E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9'!$B$4</c:f>
              <c:numCache>
                <c:formatCode>General</c:formatCode>
                <c:ptCount val="1"/>
                <c:pt idx="0">
                  <c:v>825</c:v>
                </c:pt>
              </c:numCache>
            </c:numRef>
          </c:cat>
          <c:val>
            <c:numRef>
              <c:f>'SECRETARIA 9'!$E$4</c:f>
              <c:numCache>
                <c:formatCode>0%</c:formatCode>
                <c:ptCount val="1"/>
                <c:pt idx="0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2AA-4253-9FCE-AE3036B5BA9E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6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9'!$B$4</c:f>
              <c:numCache>
                <c:formatCode>General</c:formatCode>
                <c:ptCount val="1"/>
                <c:pt idx="0">
                  <c:v>825</c:v>
                </c:pt>
              </c:numCache>
            </c:numRef>
          </c:cat>
          <c:val>
            <c:numRef>
              <c:f>'SECRETARIA 9'!$F$4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AA-4253-9FCE-AE3036B5BA9E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9'!$B$4</c:f>
              <c:numCache>
                <c:formatCode>General</c:formatCode>
                <c:ptCount val="1"/>
                <c:pt idx="0">
                  <c:v>825</c:v>
                </c:pt>
              </c:numCache>
            </c:numRef>
          </c:cat>
          <c:val>
            <c:numRef>
              <c:f>'SECRETARIA 9'!$G$4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2AA-4253-9FCE-AE3036B5BA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shape val="box"/>
        <c:axId val="1674067680"/>
        <c:axId val="1674067264"/>
        <c:axId val="0"/>
      </c:bar3DChart>
      <c:catAx>
        <c:axId val="167406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74067264"/>
        <c:crosses val="autoZero"/>
        <c:auto val="1"/>
        <c:lblAlgn val="ctr"/>
        <c:lblOffset val="100"/>
        <c:noMultiLvlLbl val="0"/>
      </c:catAx>
      <c:valAx>
        <c:axId val="16740672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74067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PLANES DE MEJORAMIENTO EN ESTADO AGREGADO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Hoja1!$M$8</c:f>
              <c:strCache>
                <c:ptCount val="1"/>
                <c:pt idx="0">
                  <c:v>VIG 2023</c:v>
                </c:pt>
              </c:strCache>
            </c:strRef>
          </c:tx>
          <c:spPr>
            <a:solidFill>
              <a:srgbClr val="91C25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Hoja1!$P$7:$R$7</c:f>
              <c:strCache>
                <c:ptCount val="3"/>
                <c:pt idx="0">
                  <c:v>A 30 DE SEPTIEMBRE</c:v>
                </c:pt>
                <c:pt idx="1">
                  <c:v>A 31 DE DICIEMBRE</c:v>
                </c:pt>
                <c:pt idx="2">
                  <c:v>A 31 DE MARZO</c:v>
                </c:pt>
              </c:strCache>
            </c:strRef>
          </c:cat>
          <c:val>
            <c:numRef>
              <c:f>Hoja1!$P$8:$R$8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A5-4436-A773-DC9DB266F3EC}"/>
            </c:ext>
          </c:extLst>
        </c:ser>
        <c:ser>
          <c:idx val="1"/>
          <c:order val="1"/>
          <c:tx>
            <c:strRef>
              <c:f>Hoja1!$M$9</c:f>
              <c:strCache>
                <c:ptCount val="1"/>
                <c:pt idx="0">
                  <c:v>VIG 2024</c:v>
                </c:pt>
              </c:strCache>
            </c:strRef>
          </c:tx>
          <c:spPr>
            <a:solidFill>
              <a:srgbClr val="F7931E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Hoja1!$P$7:$R$7</c:f>
              <c:strCache>
                <c:ptCount val="3"/>
                <c:pt idx="0">
                  <c:v>A 30 DE SEPTIEMBRE</c:v>
                </c:pt>
                <c:pt idx="1">
                  <c:v>A 31 DE DICIEMBRE</c:v>
                </c:pt>
                <c:pt idx="2">
                  <c:v>A 31 DE MARZO</c:v>
                </c:pt>
              </c:strCache>
            </c:strRef>
          </c:cat>
          <c:val>
            <c:numRef>
              <c:f>Hoja1!$P$9:$R$9</c:f>
              <c:numCache>
                <c:formatCode>General</c:formatCode>
                <c:ptCount val="3"/>
                <c:pt idx="0">
                  <c:v>42</c:v>
                </c:pt>
                <c:pt idx="1">
                  <c:v>64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A5-4436-A773-DC9DB266F3E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18588160"/>
        <c:axId val="1418597312"/>
        <c:axId val="0"/>
      </c:bar3DChart>
      <c:catAx>
        <c:axId val="141858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18597312"/>
        <c:crosses val="autoZero"/>
        <c:auto val="1"/>
        <c:lblAlgn val="ctr"/>
        <c:lblOffset val="100"/>
        <c:noMultiLvlLbl val="0"/>
      </c:catAx>
      <c:valAx>
        <c:axId val="1418597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18588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INTERACCIÓN</a:t>
            </a:r>
            <a:r>
              <a:rPr lang="es-CO" baseline="0"/>
              <a:t> SOCIAL UNIVERSITARIA</a:t>
            </a:r>
            <a:endParaRPr lang="es-CO"/>
          </a:p>
        </c:rich>
      </c:tx>
      <c:layout>
        <c:manualLayout>
          <c:xMode val="edge"/>
          <c:yMode val="edge"/>
          <c:x val="0.22009375629452038"/>
          <c:y val="4.79862896315338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1'!$N$4:$N$6</c:f>
              <c:numCache>
                <c:formatCode>General</c:formatCode>
                <c:ptCount val="3"/>
                <c:pt idx="0">
                  <c:v>943</c:v>
                </c:pt>
                <c:pt idx="1">
                  <c:v>986</c:v>
                </c:pt>
                <c:pt idx="2">
                  <c:v>999</c:v>
                </c:pt>
              </c:numCache>
            </c:numRef>
          </c:cat>
          <c:val>
            <c:numRef>
              <c:f>'vice 1'!$O$4:$O$6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63-403B-8AFF-F3814D8351D7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702B542-E58D-4C81-85E4-1067C884003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BB63-403B-8AFF-F3814D8351D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0C27721-5E5B-4924-AD50-983F74EAAD8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BB63-403B-8AFF-F3814D8351D7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FB0C9BF-0AF7-4704-9CCC-F555EE3BCACB}" type="CELLRANGE">
                      <a:rPr lang="en-US" sz="1050" b="1"/>
                      <a:pPr>
                        <a:defRPr sz="1050" b="1"/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BB63-403B-8AFF-F3814D8351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'vice 1'!$N$4:$N$6</c:f>
              <c:numCache>
                <c:formatCode>General</c:formatCode>
                <c:ptCount val="3"/>
                <c:pt idx="0">
                  <c:v>943</c:v>
                </c:pt>
                <c:pt idx="1">
                  <c:v>986</c:v>
                </c:pt>
                <c:pt idx="2">
                  <c:v>999</c:v>
                </c:pt>
              </c:numCache>
            </c:numRef>
          </c:cat>
          <c:val>
            <c:numRef>
              <c:f>'vice 1'!$P$4:$P$6</c:f>
              <c:numCache>
                <c:formatCode>0%</c:formatCode>
                <c:ptCount val="3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1'!$Q$4:$Q$6</c15:f>
                <c15:dlblRangeCache>
                  <c:ptCount val="3"/>
                  <c:pt idx="0">
                    <c:v>50%</c:v>
                  </c:pt>
                  <c:pt idx="1">
                    <c:v>75%</c:v>
                  </c:pt>
                  <c:pt idx="2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BB63-403B-8AFF-F3814D8351D7}"/>
            </c:ext>
          </c:extLst>
        </c:ser>
        <c:ser>
          <c:idx val="2"/>
          <c:order val="2"/>
          <c:spPr>
            <a:solidFill>
              <a:schemeClr val="tx2">
                <a:lumMod val="75000"/>
                <a:lumOff val="25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1'!$N$4:$N$6</c:f>
              <c:numCache>
                <c:formatCode>General</c:formatCode>
                <c:ptCount val="3"/>
                <c:pt idx="0">
                  <c:v>943</c:v>
                </c:pt>
                <c:pt idx="1">
                  <c:v>986</c:v>
                </c:pt>
                <c:pt idx="2">
                  <c:v>999</c:v>
                </c:pt>
              </c:numCache>
            </c:numRef>
          </c:cat>
          <c:val>
            <c:numRef>
              <c:f>'vice 1'!$Q$4:$Q$6</c:f>
              <c:numCache>
                <c:formatCode>0%</c:formatCode>
                <c:ptCount val="3"/>
                <c:pt idx="0">
                  <c:v>0.5</c:v>
                </c:pt>
                <c:pt idx="1">
                  <c:v>0.75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B63-403B-8AFF-F3814D8351D7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1'!$N$4:$N$6</c:f>
              <c:numCache>
                <c:formatCode>General</c:formatCode>
                <c:ptCount val="3"/>
                <c:pt idx="0">
                  <c:v>943</c:v>
                </c:pt>
                <c:pt idx="1">
                  <c:v>986</c:v>
                </c:pt>
                <c:pt idx="2">
                  <c:v>999</c:v>
                </c:pt>
              </c:numCache>
            </c:numRef>
          </c:cat>
          <c:val>
            <c:numRef>
              <c:f>'vice 1'!$R$4:$R$6</c:f>
              <c:numCache>
                <c:formatCode>0%</c:formatCode>
                <c:ptCount val="3"/>
                <c:pt idx="0">
                  <c:v>0.5</c:v>
                </c:pt>
                <c:pt idx="1">
                  <c:v>0.25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B63-403B-8AFF-F3814D8351D7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1'!$N$4:$N$6</c:f>
              <c:numCache>
                <c:formatCode>General</c:formatCode>
                <c:ptCount val="3"/>
                <c:pt idx="0">
                  <c:v>943</c:v>
                </c:pt>
                <c:pt idx="1">
                  <c:v>986</c:v>
                </c:pt>
                <c:pt idx="2">
                  <c:v>999</c:v>
                </c:pt>
              </c:numCache>
            </c:numRef>
          </c:cat>
          <c:val>
            <c:numRef>
              <c:f>'vice 1'!$S$4:$S$6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B63-403B-8AFF-F3814D8351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93017231"/>
        <c:axId val="1693015983"/>
        <c:axId val="0"/>
      </c:bar3DChart>
      <c:catAx>
        <c:axId val="16930172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93015983"/>
        <c:crosses val="autoZero"/>
        <c:auto val="1"/>
        <c:lblAlgn val="ctr"/>
        <c:lblOffset val="100"/>
        <c:noMultiLvlLbl val="0"/>
      </c:catAx>
      <c:valAx>
        <c:axId val="169301598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930172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PLANES DE MEJORAMIENTO CERRADOS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364-4E7A-93C7-40C576ABDAF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364-4E7A-93C7-40C576ABDAF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364-4E7A-93C7-40C576ABDAF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364-4E7A-93C7-40C576ABDAF8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364-4E7A-93C7-40C576ABDAF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364-4E7A-93C7-40C576ABDAF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Hoja2!$N$10:$N$15</c:f>
              <c:strCache>
                <c:ptCount val="6"/>
                <c:pt idx="0">
                  <c:v>VIG 2020</c:v>
                </c:pt>
                <c:pt idx="1">
                  <c:v>VIG 2021</c:v>
                </c:pt>
                <c:pt idx="2">
                  <c:v>VIG 2022</c:v>
                </c:pt>
                <c:pt idx="3">
                  <c:v>VIG 2023</c:v>
                </c:pt>
                <c:pt idx="4">
                  <c:v>VIG 2024</c:v>
                </c:pt>
                <c:pt idx="5">
                  <c:v>VIG 2025</c:v>
                </c:pt>
              </c:strCache>
            </c:strRef>
          </c:cat>
          <c:val>
            <c:numRef>
              <c:f>Hoja2!$O$10:$O$15</c:f>
              <c:numCache>
                <c:formatCode>General</c:formatCode>
                <c:ptCount val="6"/>
                <c:pt idx="0">
                  <c:v>58</c:v>
                </c:pt>
                <c:pt idx="1">
                  <c:v>44</c:v>
                </c:pt>
                <c:pt idx="2">
                  <c:v>67</c:v>
                </c:pt>
                <c:pt idx="3">
                  <c:v>101</c:v>
                </c:pt>
                <c:pt idx="4">
                  <c:v>106</c:v>
                </c:pt>
                <c:pt idx="5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364-4E7A-93C7-40C576ABDAF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769474783"/>
        <c:axId val="1173456079"/>
      </c:barChart>
      <c:catAx>
        <c:axId val="769474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73456079"/>
        <c:crosses val="autoZero"/>
        <c:auto val="1"/>
        <c:lblAlgn val="ctr"/>
        <c:lblOffset val="100"/>
        <c:noMultiLvlLbl val="0"/>
      </c:catAx>
      <c:valAx>
        <c:axId val="117345607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69474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PLANES</a:t>
            </a:r>
            <a:r>
              <a:rPr lang="es-CO" baseline="0"/>
              <a:t> DE MEJORAMIENTO CERRADOS Y ABIERTOS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PM CERRADOS</c:v>
          </c:tx>
          <c:spPr>
            <a:solidFill>
              <a:srgbClr val="91C25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Hoja3!$M$8:$M$15</c:f>
              <c:strCache>
                <c:ptCount val="8"/>
                <c:pt idx="0">
                  <c:v>VIG 2018</c:v>
                </c:pt>
                <c:pt idx="1">
                  <c:v>VIG 2019</c:v>
                </c:pt>
                <c:pt idx="2">
                  <c:v>VIG 2020</c:v>
                </c:pt>
                <c:pt idx="3">
                  <c:v>VIG 2021</c:v>
                </c:pt>
                <c:pt idx="4">
                  <c:v>VIG 2022</c:v>
                </c:pt>
                <c:pt idx="5">
                  <c:v>VIG 2023</c:v>
                </c:pt>
                <c:pt idx="6">
                  <c:v>VIG 2024</c:v>
                </c:pt>
                <c:pt idx="7">
                  <c:v>vig 2025</c:v>
                </c:pt>
              </c:strCache>
            </c:strRef>
          </c:cat>
          <c:val>
            <c:numRef>
              <c:f>Hoja3!$N$8:$N$15</c:f>
              <c:numCache>
                <c:formatCode>General</c:formatCode>
                <c:ptCount val="8"/>
                <c:pt idx="0">
                  <c:v>84</c:v>
                </c:pt>
                <c:pt idx="1">
                  <c:v>38</c:v>
                </c:pt>
                <c:pt idx="2">
                  <c:v>58</c:v>
                </c:pt>
                <c:pt idx="3">
                  <c:v>44</c:v>
                </c:pt>
                <c:pt idx="4">
                  <c:v>67</c:v>
                </c:pt>
                <c:pt idx="5">
                  <c:v>101</c:v>
                </c:pt>
                <c:pt idx="6">
                  <c:v>106</c:v>
                </c:pt>
                <c:pt idx="7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FB-403B-B8C5-BE0DE4DC9898}"/>
            </c:ext>
          </c:extLst>
        </c:ser>
        <c:ser>
          <c:idx val="1"/>
          <c:order val="1"/>
          <c:tx>
            <c:v>PM EN EJECUCIÓN </c:v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Hoja3!$M$8:$M$15</c:f>
              <c:strCache>
                <c:ptCount val="8"/>
                <c:pt idx="0">
                  <c:v>VIG 2018</c:v>
                </c:pt>
                <c:pt idx="1">
                  <c:v>VIG 2019</c:v>
                </c:pt>
                <c:pt idx="2">
                  <c:v>VIG 2020</c:v>
                </c:pt>
                <c:pt idx="3">
                  <c:v>VIG 2021</c:v>
                </c:pt>
                <c:pt idx="4">
                  <c:v>VIG 2022</c:v>
                </c:pt>
                <c:pt idx="5">
                  <c:v>VIG 2023</c:v>
                </c:pt>
                <c:pt idx="6">
                  <c:v>VIG 2024</c:v>
                </c:pt>
                <c:pt idx="7">
                  <c:v>vig 2025</c:v>
                </c:pt>
              </c:strCache>
            </c:strRef>
          </c:cat>
          <c:val>
            <c:numRef>
              <c:f>Hoja3!$O$8:$O$15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2</c:v>
                </c:pt>
                <c:pt idx="4">
                  <c:v>22</c:v>
                </c:pt>
                <c:pt idx="5">
                  <c:v>22</c:v>
                </c:pt>
                <c:pt idx="6">
                  <c:v>62</c:v>
                </c:pt>
                <c:pt idx="7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FB-403B-B8C5-BE0DE4DC989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8056495"/>
        <c:axId val="58056911"/>
      </c:barChart>
      <c:catAx>
        <c:axId val="580564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8056911"/>
        <c:crosses val="autoZero"/>
        <c:auto val="1"/>
        <c:lblAlgn val="ctr"/>
        <c:lblOffset val="100"/>
        <c:noMultiLvlLbl val="0"/>
      </c:catAx>
      <c:valAx>
        <c:axId val="5805691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0564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INVESTIGACIÓN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2744181315707831E-2"/>
          <c:y val="0.12599570316303266"/>
          <c:w val="0.92197892804878556"/>
          <c:h val="0.79519917273049223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2'!$D$3:$D$6</c:f>
              <c:numCache>
                <c:formatCode>General</c:formatCode>
                <c:ptCount val="4"/>
                <c:pt idx="0">
                  <c:v>819</c:v>
                </c:pt>
                <c:pt idx="1">
                  <c:v>822</c:v>
                </c:pt>
                <c:pt idx="2">
                  <c:v>954</c:v>
                </c:pt>
                <c:pt idx="3">
                  <c:v>990</c:v>
                </c:pt>
              </c:numCache>
            </c:numRef>
          </c:cat>
          <c:val>
            <c:numRef>
              <c:f>'vice 2'!$E$3:$E$6</c:f>
              <c:numCache>
                <c:formatCode>0%</c:formatCode>
                <c:ptCount val="4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2B-45F7-AA82-A591346E4C40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C6E7E5E-DE7D-4E09-903E-E37BB81CE9E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4D2B-45F7-AA82-A591346E4C4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B04A657-A6A5-4607-87EB-EFE337C41C9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4D2B-45F7-AA82-A591346E4C4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F4592F0-928C-4D36-83BC-E5C2EAD9EAA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4D2B-45F7-AA82-A591346E4C4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D258621-171F-4ADD-8319-AEFFF8732AF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4D2B-45F7-AA82-A591346E4C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2'!$D$3:$D$6</c:f>
              <c:numCache>
                <c:formatCode>General</c:formatCode>
                <c:ptCount val="4"/>
                <c:pt idx="0">
                  <c:v>819</c:v>
                </c:pt>
                <c:pt idx="1">
                  <c:v>822</c:v>
                </c:pt>
                <c:pt idx="2">
                  <c:v>954</c:v>
                </c:pt>
                <c:pt idx="3">
                  <c:v>990</c:v>
                </c:pt>
              </c:numCache>
            </c:numRef>
          </c:cat>
          <c:val>
            <c:numRef>
              <c:f>'vice 2'!$F$3:$F$6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2'!$G$3:$G$6</c15:f>
                <c15:dlblRangeCache>
                  <c:ptCount val="4"/>
                  <c:pt idx="0">
                    <c:v>50%</c:v>
                  </c:pt>
                  <c:pt idx="1">
                    <c:v>82%</c:v>
                  </c:pt>
                  <c:pt idx="2">
                    <c:v>70%</c:v>
                  </c:pt>
                  <c:pt idx="3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4D2B-45F7-AA82-A591346E4C40}"/>
            </c:ext>
          </c:extLst>
        </c:ser>
        <c:ser>
          <c:idx val="2"/>
          <c:order val="2"/>
          <c:spPr>
            <a:solidFill>
              <a:schemeClr val="tx2">
                <a:lumMod val="75000"/>
                <a:lumOff val="25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2'!$D$3:$D$6</c:f>
              <c:numCache>
                <c:formatCode>General</c:formatCode>
                <c:ptCount val="4"/>
                <c:pt idx="0">
                  <c:v>819</c:v>
                </c:pt>
                <c:pt idx="1">
                  <c:v>822</c:v>
                </c:pt>
                <c:pt idx="2">
                  <c:v>954</c:v>
                </c:pt>
                <c:pt idx="3">
                  <c:v>990</c:v>
                </c:pt>
              </c:numCache>
            </c:numRef>
          </c:cat>
          <c:val>
            <c:numRef>
              <c:f>'vice 2'!$G$3:$G$6</c:f>
              <c:numCache>
                <c:formatCode>0%</c:formatCode>
                <c:ptCount val="4"/>
                <c:pt idx="0">
                  <c:v>0.5</c:v>
                </c:pt>
                <c:pt idx="1">
                  <c:v>0.82</c:v>
                </c:pt>
                <c:pt idx="2">
                  <c:v>0.7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D2B-45F7-AA82-A591346E4C40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2'!$D$3:$D$6</c:f>
              <c:numCache>
                <c:formatCode>General</c:formatCode>
                <c:ptCount val="4"/>
                <c:pt idx="0">
                  <c:v>819</c:v>
                </c:pt>
                <c:pt idx="1">
                  <c:v>822</c:v>
                </c:pt>
                <c:pt idx="2">
                  <c:v>954</c:v>
                </c:pt>
                <c:pt idx="3">
                  <c:v>990</c:v>
                </c:pt>
              </c:numCache>
            </c:numRef>
          </c:cat>
          <c:val>
            <c:numRef>
              <c:f>'vice 2'!$H$3:$H$6</c:f>
              <c:numCache>
                <c:formatCode>0%</c:formatCode>
                <c:ptCount val="4"/>
                <c:pt idx="0">
                  <c:v>0.5</c:v>
                </c:pt>
                <c:pt idx="1">
                  <c:v>0.18000000000000005</c:v>
                </c:pt>
                <c:pt idx="2">
                  <c:v>0.30000000000000004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D2B-45F7-AA82-A591346E4C40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2'!$D$3:$D$6</c:f>
              <c:numCache>
                <c:formatCode>General</c:formatCode>
                <c:ptCount val="4"/>
                <c:pt idx="0">
                  <c:v>819</c:v>
                </c:pt>
                <c:pt idx="1">
                  <c:v>822</c:v>
                </c:pt>
                <c:pt idx="2">
                  <c:v>954</c:v>
                </c:pt>
                <c:pt idx="3">
                  <c:v>990</c:v>
                </c:pt>
              </c:numCache>
            </c:numRef>
          </c:cat>
          <c:val>
            <c:numRef>
              <c:f>'vice 2'!$I$3:$I$6</c:f>
              <c:numCache>
                <c:formatCode>0%</c:formatCode>
                <c:ptCount val="4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D2B-45F7-AA82-A591346E4C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34079279"/>
        <c:axId val="1534080527"/>
        <c:axId val="0"/>
      </c:bar3DChart>
      <c:catAx>
        <c:axId val="153407927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34080527"/>
        <c:crosses val="autoZero"/>
        <c:auto val="1"/>
        <c:lblAlgn val="ctr"/>
        <c:lblOffset val="100"/>
        <c:noMultiLvlLbl val="0"/>
      </c:catAx>
      <c:valAx>
        <c:axId val="1534080527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534079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POSGRADOS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3'!$D$4</c:f>
              <c:numCache>
                <c:formatCode>General</c:formatCode>
                <c:ptCount val="1"/>
                <c:pt idx="0">
                  <c:v>922</c:v>
                </c:pt>
              </c:numCache>
            </c:numRef>
          </c:cat>
          <c:val>
            <c:numRef>
              <c:f>'vice 3'!$E$4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14-4677-9B4B-2883F19D8F13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AF79486-985F-481C-BC6A-43EB26EA42C5}" type="CELLRANGE">
                      <a:rPr lang="en-US" sz="1050" b="1"/>
                      <a:pPr>
                        <a:defRPr sz="1050" b="1"/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3314-4677-9B4B-2883F19D8F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'vice 3'!$D$4</c:f>
              <c:numCache>
                <c:formatCode>General</c:formatCode>
                <c:ptCount val="1"/>
                <c:pt idx="0">
                  <c:v>922</c:v>
                </c:pt>
              </c:numCache>
            </c:numRef>
          </c:cat>
          <c:val>
            <c:numRef>
              <c:f>'vice 3'!$F$4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3'!$G$4</c15:f>
                <c15:dlblRangeCache>
                  <c:ptCount val="1"/>
                  <c:pt idx="0">
                    <c:v>67%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3314-4677-9B4B-2883F19D8F13}"/>
            </c:ext>
          </c:extLst>
        </c:ser>
        <c:ser>
          <c:idx val="2"/>
          <c:order val="2"/>
          <c:spPr>
            <a:solidFill>
              <a:schemeClr val="tx2">
                <a:lumMod val="75000"/>
                <a:lumOff val="25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3'!$D$4</c:f>
              <c:numCache>
                <c:formatCode>General</c:formatCode>
                <c:ptCount val="1"/>
                <c:pt idx="0">
                  <c:v>922</c:v>
                </c:pt>
              </c:numCache>
            </c:numRef>
          </c:cat>
          <c:val>
            <c:numRef>
              <c:f>'vice 3'!$G$4</c:f>
              <c:numCache>
                <c:formatCode>0%</c:formatCode>
                <c:ptCount val="1"/>
                <c:pt idx="0">
                  <c:v>0.67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314-4677-9B4B-2883F19D8F13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3'!$D$4</c:f>
              <c:numCache>
                <c:formatCode>General</c:formatCode>
                <c:ptCount val="1"/>
                <c:pt idx="0">
                  <c:v>922</c:v>
                </c:pt>
              </c:numCache>
            </c:numRef>
          </c:cat>
          <c:val>
            <c:numRef>
              <c:f>'vice 3'!$H$4</c:f>
              <c:numCache>
                <c:formatCode>0%</c:formatCode>
                <c:ptCount val="1"/>
                <c:pt idx="0">
                  <c:v>0.32999999999999996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14-4677-9B4B-2883F19D8F13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3'!$D$4</c:f>
              <c:numCache>
                <c:formatCode>General</c:formatCode>
                <c:ptCount val="1"/>
                <c:pt idx="0">
                  <c:v>922</c:v>
                </c:pt>
              </c:numCache>
            </c:numRef>
          </c:cat>
          <c:val>
            <c:numRef>
              <c:f>'vice 3'!$I$4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314-4677-9B4B-2883F19D8F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90841215"/>
        <c:axId val="1590838303"/>
        <c:axId val="0"/>
      </c:bar3DChart>
      <c:catAx>
        <c:axId val="1590841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90838303"/>
        <c:crosses val="autoZero"/>
        <c:auto val="1"/>
        <c:lblAlgn val="ctr"/>
        <c:lblOffset val="100"/>
        <c:noMultiLvlLbl val="0"/>
      </c:catAx>
      <c:valAx>
        <c:axId val="159083830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90841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EFAD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3'!$K$4:$K$6</c:f>
              <c:numCache>
                <c:formatCode>General</c:formatCode>
                <c:ptCount val="3"/>
                <c:pt idx="0">
                  <c:v>854</c:v>
                </c:pt>
                <c:pt idx="1">
                  <c:v>855</c:v>
                </c:pt>
                <c:pt idx="2">
                  <c:v>1028</c:v>
                </c:pt>
              </c:numCache>
            </c:numRef>
          </c:cat>
          <c:val>
            <c:numRef>
              <c:f>'vice 3'!$L$4:$L$6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13-471A-9E62-DA3940A5B369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A31DB11-62C6-4F64-B50B-40594137B1F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7A13-471A-9E62-DA3940A5B36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12F5587-ED7A-4DBC-B770-66C57448E19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7A13-471A-9E62-DA3940A5B36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5B1F06C-D65F-4328-9909-E2FD5AB5D0A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7A13-471A-9E62-DA3940A5B3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3'!$K$4:$K$6</c:f>
              <c:numCache>
                <c:formatCode>General</c:formatCode>
                <c:ptCount val="3"/>
                <c:pt idx="0">
                  <c:v>854</c:v>
                </c:pt>
                <c:pt idx="1">
                  <c:v>855</c:v>
                </c:pt>
                <c:pt idx="2">
                  <c:v>1028</c:v>
                </c:pt>
              </c:numCache>
            </c:numRef>
          </c:cat>
          <c:val>
            <c:numRef>
              <c:f>'vice 3'!$M$4:$M$6</c:f>
              <c:numCache>
                <c:formatCode>0%</c:formatCode>
                <c:ptCount val="3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3'!$N$4:$N$6</c15:f>
                <c15:dlblRangeCache>
                  <c:ptCount val="3"/>
                  <c:pt idx="0">
                    <c:v>44%</c:v>
                  </c:pt>
                  <c:pt idx="1">
                    <c:v>50%</c:v>
                  </c:pt>
                  <c:pt idx="2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7A13-471A-9E62-DA3940A5B369}"/>
            </c:ext>
          </c:extLst>
        </c:ser>
        <c:ser>
          <c:idx val="2"/>
          <c:order val="2"/>
          <c:spPr>
            <a:solidFill>
              <a:schemeClr val="tx2">
                <a:lumMod val="75000"/>
                <a:lumOff val="25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3'!$K$4:$K$6</c:f>
              <c:numCache>
                <c:formatCode>General</c:formatCode>
                <c:ptCount val="3"/>
                <c:pt idx="0">
                  <c:v>854</c:v>
                </c:pt>
                <c:pt idx="1">
                  <c:v>855</c:v>
                </c:pt>
                <c:pt idx="2">
                  <c:v>1028</c:v>
                </c:pt>
              </c:numCache>
            </c:numRef>
          </c:cat>
          <c:val>
            <c:numRef>
              <c:f>'vice 3'!$N$4:$N$6</c:f>
              <c:numCache>
                <c:formatCode>0%</c:formatCode>
                <c:ptCount val="3"/>
                <c:pt idx="0">
                  <c:v>0.44</c:v>
                </c:pt>
                <c:pt idx="1">
                  <c:v>0.5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A13-471A-9E62-DA3940A5B369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3'!$K$4:$K$6</c:f>
              <c:numCache>
                <c:formatCode>General</c:formatCode>
                <c:ptCount val="3"/>
                <c:pt idx="0">
                  <c:v>854</c:v>
                </c:pt>
                <c:pt idx="1">
                  <c:v>855</c:v>
                </c:pt>
                <c:pt idx="2">
                  <c:v>1028</c:v>
                </c:pt>
              </c:numCache>
            </c:numRef>
          </c:cat>
          <c:val>
            <c:numRef>
              <c:f>'vice 3'!$O$4:$O$6</c:f>
              <c:numCache>
                <c:formatCode>0%</c:formatCode>
                <c:ptCount val="3"/>
                <c:pt idx="0">
                  <c:v>0.56000000000000005</c:v>
                </c:pt>
                <c:pt idx="1">
                  <c:v>0.5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A13-471A-9E62-DA3940A5B369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>
              <a:contourClr>
                <a:srgbClr val="007B3E"/>
              </a:contourClr>
            </a:sp3d>
          </c:spPr>
          <c:invertIfNegative val="0"/>
          <c:cat>
            <c:numRef>
              <c:f>'vice 3'!$K$4:$K$6</c:f>
              <c:numCache>
                <c:formatCode>General</c:formatCode>
                <c:ptCount val="3"/>
                <c:pt idx="0">
                  <c:v>854</c:v>
                </c:pt>
                <c:pt idx="1">
                  <c:v>855</c:v>
                </c:pt>
                <c:pt idx="2">
                  <c:v>1028</c:v>
                </c:pt>
              </c:numCache>
            </c:numRef>
          </c:cat>
          <c:val>
            <c:numRef>
              <c:f>'vice 3'!$P$4:$P$6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A13-471A-9E62-DA3940A5B3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76317807"/>
        <c:axId val="1776318639"/>
        <c:axId val="0"/>
      </c:bar3DChart>
      <c:catAx>
        <c:axId val="1776317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76318639"/>
        <c:crosses val="autoZero"/>
        <c:auto val="1"/>
        <c:lblAlgn val="ctr"/>
        <c:lblOffset val="100"/>
        <c:noMultiLvlLbl val="0"/>
      </c:catAx>
      <c:valAx>
        <c:axId val="177631863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776317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DESARROLLO</a:t>
            </a:r>
            <a:r>
              <a:rPr lang="es-CO" baseline="0"/>
              <a:t> ACADÉMICO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4'!$D$7:$D$8</c:f>
              <c:numCache>
                <c:formatCode>General</c:formatCode>
                <c:ptCount val="2"/>
                <c:pt idx="0">
                  <c:v>966</c:v>
                </c:pt>
                <c:pt idx="1">
                  <c:v>1043</c:v>
                </c:pt>
              </c:numCache>
            </c:numRef>
          </c:cat>
          <c:val>
            <c:numRef>
              <c:f>'vice 4'!$E$7:$E$8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81-4E92-8BE4-6399366CABAF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5142FEA-32DF-467A-95C9-DF1FE67753E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281-4E92-8BE4-6399366CABA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3A2E265-FC37-49B1-816C-DAE9B34996E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D281-4E92-8BE4-6399366CAB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4'!$D$7:$D$8</c:f>
              <c:numCache>
                <c:formatCode>General</c:formatCode>
                <c:ptCount val="2"/>
                <c:pt idx="0">
                  <c:v>966</c:v>
                </c:pt>
                <c:pt idx="1">
                  <c:v>1043</c:v>
                </c:pt>
              </c:numCache>
            </c:numRef>
          </c:cat>
          <c:val>
            <c:numRef>
              <c:f>'vice 4'!$F$7:$F$8</c:f>
              <c:numCache>
                <c:formatCode>0%</c:formatCode>
                <c:ptCount val="2"/>
                <c:pt idx="0">
                  <c:v>0.25</c:v>
                </c:pt>
                <c:pt idx="1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4'!$G$7:$G$8</c15:f>
                <c15:dlblRangeCache>
                  <c:ptCount val="2"/>
                  <c:pt idx="0">
                    <c:v>50%</c:v>
                  </c:pt>
                  <c:pt idx="1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D281-4E92-8BE4-6399366CABAF}"/>
            </c:ext>
          </c:extLst>
        </c:ser>
        <c:ser>
          <c:idx val="2"/>
          <c:order val="2"/>
          <c:spPr>
            <a:solidFill>
              <a:schemeClr val="tx2">
                <a:lumMod val="75000"/>
                <a:lumOff val="25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4'!$D$7:$D$8</c:f>
              <c:numCache>
                <c:formatCode>General</c:formatCode>
                <c:ptCount val="2"/>
                <c:pt idx="0">
                  <c:v>966</c:v>
                </c:pt>
                <c:pt idx="1">
                  <c:v>1043</c:v>
                </c:pt>
              </c:numCache>
            </c:numRef>
          </c:cat>
          <c:val>
            <c:numRef>
              <c:f>'vice 4'!$G$7:$G$8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81-4E92-8BE4-6399366CABAF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  <a:alpha val="56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D281-4E92-8BE4-6399366CABAF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85000"/>
                  <a:alpha val="59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8-D281-4E92-8BE4-6399366CABAF}"/>
              </c:ext>
            </c:extLst>
          </c:dPt>
          <c:cat>
            <c:numRef>
              <c:f>'vice 4'!$D$7:$D$8</c:f>
              <c:numCache>
                <c:formatCode>General</c:formatCode>
                <c:ptCount val="2"/>
                <c:pt idx="0">
                  <c:v>966</c:v>
                </c:pt>
                <c:pt idx="1">
                  <c:v>1043</c:v>
                </c:pt>
              </c:numCache>
            </c:numRef>
          </c:cat>
          <c:val>
            <c:numRef>
              <c:f>'vice 4'!$H$7:$H$8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281-4E92-8BE4-6399366CABAF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4'!$D$7:$D$8</c:f>
              <c:numCache>
                <c:formatCode>General</c:formatCode>
                <c:ptCount val="2"/>
                <c:pt idx="0">
                  <c:v>966</c:v>
                </c:pt>
                <c:pt idx="1">
                  <c:v>1043</c:v>
                </c:pt>
              </c:numCache>
            </c:numRef>
          </c:cat>
          <c:val>
            <c:numRef>
              <c:f>'vice 4'!$I$7:$I$8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281-4E92-8BE4-6399366CAB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05104256"/>
        <c:axId val="805096768"/>
        <c:axId val="0"/>
      </c:bar3DChart>
      <c:catAx>
        <c:axId val="805104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05096768"/>
        <c:crosses val="autoZero"/>
        <c:auto val="1"/>
        <c:lblAlgn val="ctr"/>
        <c:lblOffset val="100"/>
        <c:noMultiLvlLbl val="0"/>
      </c:catAx>
      <c:valAx>
        <c:axId val="80509676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805104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EDUCACIÓN</a:t>
            </a:r>
            <a:r>
              <a:rPr lang="es-CO" baseline="0"/>
              <a:t> VIRTUAL Y A DISTANCIA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4'!$K$6:$K$9</c:f>
              <c:numCache>
                <c:formatCode>General</c:formatCode>
                <c:ptCount val="4"/>
                <c:pt idx="0">
                  <c:v>951</c:v>
                </c:pt>
                <c:pt idx="1">
                  <c:v>973</c:v>
                </c:pt>
                <c:pt idx="2">
                  <c:v>989</c:v>
                </c:pt>
                <c:pt idx="3">
                  <c:v>1051</c:v>
                </c:pt>
              </c:numCache>
            </c:numRef>
          </c:cat>
          <c:val>
            <c:numRef>
              <c:f>'vice 4'!$L$6:$L$9</c:f>
              <c:numCache>
                <c:formatCode>0%</c:formatCode>
                <c:ptCount val="4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E4-46A6-B650-2B7943E5BFE8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2271AE9-ED02-45DC-8EEE-A37D74CC80D0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12E4-46A6-B650-2B7943E5BFE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6C32273-57D3-4872-8091-5C1992FACFD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12E4-46A6-B650-2B7943E5BFE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4F98C17-3880-4336-A0FB-933D2D25804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12E4-46A6-B650-2B7943E5BFE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322F01C-0CB5-4668-B20F-0B265909C54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12E4-46A6-B650-2B7943E5BF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4'!$K$6:$K$9</c:f>
              <c:numCache>
                <c:formatCode>General</c:formatCode>
                <c:ptCount val="4"/>
                <c:pt idx="0">
                  <c:v>951</c:v>
                </c:pt>
                <c:pt idx="1">
                  <c:v>973</c:v>
                </c:pt>
                <c:pt idx="2">
                  <c:v>989</c:v>
                </c:pt>
                <c:pt idx="3">
                  <c:v>1051</c:v>
                </c:pt>
              </c:numCache>
            </c:numRef>
          </c:cat>
          <c:val>
            <c:numRef>
              <c:f>'vice 4'!$M$6:$M$9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4'!$N$6:$N$9</c15:f>
                <c15:dlblRangeCache>
                  <c:ptCount val="4"/>
                  <c:pt idx="0">
                    <c:v>75%</c:v>
                  </c:pt>
                  <c:pt idx="1">
                    <c:v>0%</c:v>
                  </c:pt>
                  <c:pt idx="2">
                    <c:v>50%</c:v>
                  </c:pt>
                  <c:pt idx="3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12E4-46A6-B650-2B7943E5BFE8}"/>
            </c:ext>
          </c:extLst>
        </c:ser>
        <c:ser>
          <c:idx val="2"/>
          <c:order val="2"/>
          <c:spPr>
            <a:solidFill>
              <a:schemeClr val="tx2">
                <a:lumMod val="75000"/>
                <a:lumOff val="25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4'!$K$6:$K$9</c:f>
              <c:numCache>
                <c:formatCode>General</c:formatCode>
                <c:ptCount val="4"/>
                <c:pt idx="0">
                  <c:v>951</c:v>
                </c:pt>
                <c:pt idx="1">
                  <c:v>973</c:v>
                </c:pt>
                <c:pt idx="2">
                  <c:v>989</c:v>
                </c:pt>
                <c:pt idx="3">
                  <c:v>1051</c:v>
                </c:pt>
              </c:numCache>
            </c:numRef>
          </c:cat>
          <c:val>
            <c:numRef>
              <c:f>'vice 4'!$N$6:$N$9</c:f>
              <c:numCache>
                <c:formatCode>0%</c:formatCode>
                <c:ptCount val="4"/>
                <c:pt idx="0">
                  <c:v>0.75</c:v>
                </c:pt>
                <c:pt idx="1">
                  <c:v>0</c:v>
                </c:pt>
                <c:pt idx="2">
                  <c:v>0.5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2E4-46A6-B650-2B7943E5BFE8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6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4'!$K$6:$K$9</c:f>
              <c:numCache>
                <c:formatCode>General</c:formatCode>
                <c:ptCount val="4"/>
                <c:pt idx="0">
                  <c:v>951</c:v>
                </c:pt>
                <c:pt idx="1">
                  <c:v>973</c:v>
                </c:pt>
                <c:pt idx="2">
                  <c:v>989</c:v>
                </c:pt>
                <c:pt idx="3">
                  <c:v>1051</c:v>
                </c:pt>
              </c:numCache>
            </c:numRef>
          </c:cat>
          <c:val>
            <c:numRef>
              <c:f>'vice 4'!$O$6:$O$9</c:f>
              <c:numCache>
                <c:formatCode>0%</c:formatCode>
                <c:ptCount val="4"/>
                <c:pt idx="0">
                  <c:v>0.25</c:v>
                </c:pt>
                <c:pt idx="1">
                  <c:v>1</c:v>
                </c:pt>
                <c:pt idx="2">
                  <c:v>0.5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2E4-46A6-B650-2B7943E5BFE8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4'!$K$6:$K$9</c:f>
              <c:numCache>
                <c:formatCode>General</c:formatCode>
                <c:ptCount val="4"/>
                <c:pt idx="0">
                  <c:v>951</c:v>
                </c:pt>
                <c:pt idx="1">
                  <c:v>973</c:v>
                </c:pt>
                <c:pt idx="2">
                  <c:v>989</c:v>
                </c:pt>
                <c:pt idx="3">
                  <c:v>1051</c:v>
                </c:pt>
              </c:numCache>
            </c:numRef>
          </c:cat>
          <c:val>
            <c:numRef>
              <c:f>'vice 4'!$P$6:$P$9</c:f>
              <c:numCache>
                <c:formatCode>0%</c:formatCode>
                <c:ptCount val="4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2E4-46A6-B650-2B7943E5BF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14686864"/>
        <c:axId val="1214703504"/>
        <c:axId val="0"/>
      </c:bar3DChart>
      <c:catAx>
        <c:axId val="121468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4703504"/>
        <c:crosses val="autoZero"/>
        <c:auto val="1"/>
        <c:lblAlgn val="ctr"/>
        <c:lblOffset val="100"/>
        <c:noMultiLvlLbl val="0"/>
      </c:catAx>
      <c:valAx>
        <c:axId val="121470350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14686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OFICINA</a:t>
            </a:r>
            <a:r>
              <a:rPr lang="es-CO" baseline="0"/>
              <a:t> DE INTERNACIONALIZACIÓN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5'!$C$7:$C$11</c:f>
              <c:numCache>
                <c:formatCode>General</c:formatCode>
                <c:ptCount val="5"/>
                <c:pt idx="0">
                  <c:v>657</c:v>
                </c:pt>
                <c:pt idx="1">
                  <c:v>738</c:v>
                </c:pt>
                <c:pt idx="2">
                  <c:v>769</c:v>
                </c:pt>
                <c:pt idx="3">
                  <c:v>804</c:v>
                </c:pt>
                <c:pt idx="4">
                  <c:v>821</c:v>
                </c:pt>
              </c:numCache>
            </c:numRef>
          </c:cat>
          <c:val>
            <c:numRef>
              <c:f>'vice 5'!$D$7:$D$11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3A-4943-BC6D-3FB81A8122CE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FE7D218-51E1-4D80-BCDD-25FFDDC7A48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03A-4943-BC6D-3FB81A8122C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DAD9503-358E-4DAF-BE4B-A4E707453AA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03A-4943-BC6D-3FB81A8122C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BA38B7F-E1A4-4FAC-BB78-E74B096DE95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03A-4943-BC6D-3FB81A8122C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4C7F6AB-FDC4-4F0E-829D-F2C3890E77C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03A-4943-BC6D-3FB81A8122C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78F4926-44D3-428F-8160-3012B8EAF70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03A-4943-BC6D-3FB81A8122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5'!$C$7:$C$11</c:f>
              <c:numCache>
                <c:formatCode>General</c:formatCode>
                <c:ptCount val="5"/>
                <c:pt idx="0">
                  <c:v>657</c:v>
                </c:pt>
                <c:pt idx="1">
                  <c:v>738</c:v>
                </c:pt>
                <c:pt idx="2">
                  <c:v>769</c:v>
                </c:pt>
                <c:pt idx="3">
                  <c:v>804</c:v>
                </c:pt>
                <c:pt idx="4">
                  <c:v>821</c:v>
                </c:pt>
              </c:numCache>
            </c:numRef>
          </c:cat>
          <c:val>
            <c:numRef>
              <c:f>'vice 5'!$E$7:$E$11</c:f>
              <c:numCache>
                <c:formatCode>0%</c:formatCode>
                <c:ptCount val="5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5'!$F$7:$F$11</c15:f>
                <c15:dlblRangeCache>
                  <c:ptCount val="5"/>
                  <c:pt idx="0">
                    <c:v>92%</c:v>
                  </c:pt>
                  <c:pt idx="1">
                    <c:v>50%</c:v>
                  </c:pt>
                  <c:pt idx="2">
                    <c:v>50%</c:v>
                  </c:pt>
                  <c:pt idx="3">
                    <c:v>50%</c:v>
                  </c:pt>
                  <c:pt idx="4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203A-4943-BC6D-3FB81A8122CE}"/>
            </c:ext>
          </c:extLst>
        </c:ser>
        <c:ser>
          <c:idx val="2"/>
          <c:order val="2"/>
          <c:spPr>
            <a:solidFill>
              <a:schemeClr val="tx2">
                <a:lumMod val="75000"/>
                <a:lumOff val="25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5'!$C$7:$C$11</c:f>
              <c:numCache>
                <c:formatCode>General</c:formatCode>
                <c:ptCount val="5"/>
                <c:pt idx="0">
                  <c:v>657</c:v>
                </c:pt>
                <c:pt idx="1">
                  <c:v>738</c:v>
                </c:pt>
                <c:pt idx="2">
                  <c:v>769</c:v>
                </c:pt>
                <c:pt idx="3">
                  <c:v>804</c:v>
                </c:pt>
                <c:pt idx="4">
                  <c:v>821</c:v>
                </c:pt>
              </c:numCache>
            </c:numRef>
          </c:cat>
          <c:val>
            <c:numRef>
              <c:f>'vice 5'!$F$7:$F$11</c:f>
              <c:numCache>
                <c:formatCode>0%</c:formatCode>
                <c:ptCount val="5"/>
                <c:pt idx="0">
                  <c:v>0.92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03A-4943-BC6D-3FB81A8122CE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6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5'!$C$7:$C$11</c:f>
              <c:numCache>
                <c:formatCode>General</c:formatCode>
                <c:ptCount val="5"/>
                <c:pt idx="0">
                  <c:v>657</c:v>
                </c:pt>
                <c:pt idx="1">
                  <c:v>738</c:v>
                </c:pt>
                <c:pt idx="2">
                  <c:v>769</c:v>
                </c:pt>
                <c:pt idx="3">
                  <c:v>804</c:v>
                </c:pt>
                <c:pt idx="4">
                  <c:v>821</c:v>
                </c:pt>
              </c:numCache>
            </c:numRef>
          </c:cat>
          <c:val>
            <c:numRef>
              <c:f>'vice 5'!$G$7:$G$11</c:f>
              <c:numCache>
                <c:formatCode>0%</c:formatCode>
                <c:ptCount val="5"/>
                <c:pt idx="0">
                  <c:v>7.999999999999996E-2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03A-4943-BC6D-3FB81A8122CE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5'!$C$7:$C$11</c:f>
              <c:numCache>
                <c:formatCode>General</c:formatCode>
                <c:ptCount val="5"/>
                <c:pt idx="0">
                  <c:v>657</c:v>
                </c:pt>
                <c:pt idx="1">
                  <c:v>738</c:v>
                </c:pt>
                <c:pt idx="2">
                  <c:v>769</c:v>
                </c:pt>
                <c:pt idx="3">
                  <c:v>804</c:v>
                </c:pt>
                <c:pt idx="4">
                  <c:v>821</c:v>
                </c:pt>
              </c:numCache>
            </c:numRef>
          </c:cat>
          <c:val>
            <c:numRef>
              <c:f>'vice 5'!$H$7:$H$11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03A-4943-BC6D-3FB81A8122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3708048"/>
        <c:axId val="737986784"/>
        <c:axId val="0"/>
      </c:bar3DChart>
      <c:catAx>
        <c:axId val="56370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37986784"/>
        <c:crosses val="autoZero"/>
        <c:auto val="1"/>
        <c:lblAlgn val="ctr"/>
        <c:lblOffset val="100"/>
        <c:noMultiLvlLbl val="0"/>
      </c:catAx>
      <c:valAx>
        <c:axId val="73798678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63708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FB5A5E-A5C7-4D6C-A360-751FD98045B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3EB9258-A3DC-499D-BBE1-6C49D3B319D3}">
      <dgm:prSet phldrT="[Texto]" custT="1"/>
      <dgm:spPr/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generaron cambios de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estado agregado a ejecución 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primer</a:t>
          </a:r>
          <a:r>
            <a:rPr lang="es-ES" sz="14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trimestre de la vigencia 20245</a:t>
          </a:r>
          <a:endParaRPr lang="es-CO" sz="2400" dirty="0">
            <a:solidFill>
              <a:schemeClr val="bg1"/>
            </a:solidFill>
          </a:endParaRPr>
        </a:p>
      </dgm:t>
    </dgm:pt>
    <dgm:pt modelId="{4C9A237D-EC66-48D4-B7E7-5457A6E0385E}" type="parTrans" cxnId="{B931FC31-E2C3-4196-B5EE-B0084AF9111A}">
      <dgm:prSet/>
      <dgm:spPr/>
      <dgm:t>
        <a:bodyPr/>
        <a:lstStyle/>
        <a:p>
          <a:endParaRPr lang="es-CO"/>
        </a:p>
      </dgm:t>
    </dgm:pt>
    <dgm:pt modelId="{420AD8FB-BE0E-4B37-8EED-0EB162938F1E}" type="sibTrans" cxnId="{B931FC31-E2C3-4196-B5EE-B0084AF9111A}">
      <dgm:prSet/>
      <dgm:spPr/>
      <dgm:t>
        <a:bodyPr/>
        <a:lstStyle/>
        <a:p>
          <a:endParaRPr lang="es-CO"/>
        </a:p>
      </dgm:t>
    </dgm:pt>
    <dgm:pt modelId="{E7CFEB62-AC08-449F-B550-16BCF0836910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  <a:cs typeface="Arial" panose="020B0604020202020204" pitchFamily="34" charset="0"/>
            </a:rPr>
            <a:t>Interacción Social Universitaria (1) Plan de Mejora.</a:t>
          </a:r>
          <a:endParaRPr lang="es-CO" sz="1200" dirty="0">
            <a:latin typeface="Century Gothic" panose="020B0502020202020204" pitchFamily="34" charset="0"/>
            <a:cs typeface="Arial" panose="020B0604020202020204" pitchFamily="34" charset="0"/>
          </a:endParaRPr>
        </a:p>
      </dgm:t>
    </dgm:pt>
    <dgm:pt modelId="{4442CBCC-E2C3-472E-A69F-DAB6AB2BD010}" type="parTrans" cxnId="{93D70F9C-AE0D-4C6C-8A3F-D7CAE495DB12}">
      <dgm:prSet/>
      <dgm:spPr/>
      <dgm:t>
        <a:bodyPr/>
        <a:lstStyle/>
        <a:p>
          <a:endParaRPr lang="es-CO"/>
        </a:p>
      </dgm:t>
    </dgm:pt>
    <dgm:pt modelId="{DC53DCE1-51D4-44C5-ADBF-FAD3368C5ACB}" type="sibTrans" cxnId="{93D70F9C-AE0D-4C6C-8A3F-D7CAE495DB12}">
      <dgm:prSet/>
      <dgm:spPr/>
      <dgm:t>
        <a:bodyPr/>
        <a:lstStyle/>
        <a:p>
          <a:endParaRPr lang="es-CO"/>
        </a:p>
      </dgm:t>
    </dgm:pt>
    <dgm:pt modelId="{BDDB9728-343D-4F0E-8A65-E7323F3E1E48}">
      <dgm:prSet phldrT="[Texto]" custT="1"/>
      <dgm:spPr/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dieron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cierre 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primer trimestre de la vigencia 2025</a:t>
          </a:r>
          <a:endParaRPr lang="es-CO" sz="1600" dirty="0">
            <a:solidFill>
              <a:schemeClr val="bg1"/>
            </a:solidFill>
          </a:endParaRPr>
        </a:p>
      </dgm:t>
    </dgm:pt>
    <dgm:pt modelId="{E93E93ED-DAF3-41FB-8807-50EEB821DA4E}" type="parTrans" cxnId="{C7A0F7BC-5843-415D-8C85-FE3B290DCAC4}">
      <dgm:prSet/>
      <dgm:spPr/>
      <dgm:t>
        <a:bodyPr/>
        <a:lstStyle/>
        <a:p>
          <a:endParaRPr lang="es-CO"/>
        </a:p>
      </dgm:t>
    </dgm:pt>
    <dgm:pt modelId="{AD3C0465-CA68-44E8-9BAD-90753CA07687}" type="sibTrans" cxnId="{C7A0F7BC-5843-415D-8C85-FE3B290DCAC4}">
      <dgm:prSet/>
      <dgm:spPr/>
      <dgm:t>
        <a:bodyPr/>
        <a:lstStyle/>
        <a:p>
          <a:endParaRPr lang="es-CO"/>
        </a:p>
      </dgm:t>
    </dgm:pt>
    <dgm:pt modelId="{E0BD892B-6C8C-4B99-AA3D-D644828F36EF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Unidad de Apoyo Académico (2) Planes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E45673FC-6B3F-4867-AC26-F2113267B6F7}" type="parTrans" cxnId="{A37D4025-B25C-4CEF-93B2-A2CB108794BE}">
      <dgm:prSet/>
      <dgm:spPr/>
      <dgm:t>
        <a:bodyPr/>
        <a:lstStyle/>
        <a:p>
          <a:endParaRPr lang="es-CO"/>
        </a:p>
      </dgm:t>
    </dgm:pt>
    <dgm:pt modelId="{6DDC014D-6C80-4E50-9470-FF1C941EB1AE}" type="sibTrans" cxnId="{A37D4025-B25C-4CEF-93B2-A2CB108794BE}">
      <dgm:prSet/>
      <dgm:spPr/>
      <dgm:t>
        <a:bodyPr/>
        <a:lstStyle/>
        <a:p>
          <a:endParaRPr lang="es-CO"/>
        </a:p>
      </dgm:t>
    </dgm:pt>
    <dgm:pt modelId="{E38564F2-6BCE-42D2-8D82-D7306C22E273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Vicerrectoría Académica (2) Planes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A57597BA-5BE9-4A3C-9D1A-D0AB92915BB4}" type="parTrans" cxnId="{21F1707F-1537-40BA-98BF-A59C52D26157}">
      <dgm:prSet/>
      <dgm:spPr/>
      <dgm:t>
        <a:bodyPr/>
        <a:lstStyle/>
        <a:p>
          <a:endParaRPr lang="es-CO"/>
        </a:p>
      </dgm:t>
    </dgm:pt>
    <dgm:pt modelId="{B2C3DA77-BBFB-4A49-8BB1-ABCDDACB3E7A}" type="sibTrans" cxnId="{21F1707F-1537-40BA-98BF-A59C52D26157}">
      <dgm:prSet/>
      <dgm:spPr/>
      <dgm:t>
        <a:bodyPr/>
        <a:lstStyle/>
        <a:p>
          <a:endParaRPr lang="es-CO"/>
        </a:p>
      </dgm:t>
    </dgm:pt>
    <dgm:pt modelId="{3699CE59-7288-47FF-9216-FDA57975CFAA}">
      <dgm:prSet phldrT="[Texto]" custT="1"/>
      <dgm:spPr/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se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no generaron cambios de estado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durante el primer trimestre de la vigencia 2025</a:t>
          </a:r>
          <a:r>
            <a:rPr lang="en-US" sz="1600" b="0" i="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​.</a:t>
          </a:r>
          <a:endParaRPr lang="es-CO" sz="1600" dirty="0">
            <a:solidFill>
              <a:schemeClr val="bg1"/>
            </a:solidFill>
          </a:endParaRPr>
        </a:p>
      </dgm:t>
    </dgm:pt>
    <dgm:pt modelId="{FBFFFF95-15A2-45A0-AE03-00BD1F5409D7}" type="parTrans" cxnId="{7E85CE21-8762-4673-8D18-F2A101914FB6}">
      <dgm:prSet/>
      <dgm:spPr/>
      <dgm:t>
        <a:bodyPr/>
        <a:lstStyle/>
        <a:p>
          <a:endParaRPr lang="es-CO"/>
        </a:p>
      </dgm:t>
    </dgm:pt>
    <dgm:pt modelId="{7B971E9E-5C97-413B-A95B-97415AD18996}" type="sibTrans" cxnId="{7E85CE21-8762-4673-8D18-F2A101914FB6}">
      <dgm:prSet/>
      <dgm:spPr/>
      <dgm:t>
        <a:bodyPr/>
        <a:lstStyle/>
        <a:p>
          <a:endParaRPr lang="es-CO"/>
        </a:p>
      </dgm:t>
    </dgm:pt>
    <dgm:pt modelId="{BF388AA6-4291-42E0-833E-6386FE33A47D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Autoevaluación y Acreditación.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42C5117A-9624-4616-BAFE-52A16CA60F4E}" type="parTrans" cxnId="{9DD98567-A6FD-42D4-B2EA-948A92BEABEE}">
      <dgm:prSet/>
      <dgm:spPr/>
      <dgm:t>
        <a:bodyPr/>
        <a:lstStyle/>
        <a:p>
          <a:endParaRPr lang="es-CO"/>
        </a:p>
      </dgm:t>
    </dgm:pt>
    <dgm:pt modelId="{91325B1E-13D9-4521-9686-A3126DE03E72}" type="sibTrans" cxnId="{9DD98567-A6FD-42D4-B2EA-948A92BEABEE}">
      <dgm:prSet/>
      <dgm:spPr/>
      <dgm:t>
        <a:bodyPr/>
        <a:lstStyle/>
        <a:p>
          <a:endParaRPr lang="es-CO"/>
        </a:p>
      </dgm:t>
    </dgm:pt>
    <dgm:pt modelId="{3A42CD1A-0030-474B-A0BE-01EAC729819E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Posgrados.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AF285C36-EFFE-4440-AAEA-E5B45416C48F}" type="parTrans" cxnId="{8E80A99F-4867-48D4-BBDE-605B4B0C6D87}">
      <dgm:prSet/>
      <dgm:spPr/>
      <dgm:t>
        <a:bodyPr/>
        <a:lstStyle/>
        <a:p>
          <a:endParaRPr lang="es-CO"/>
        </a:p>
      </dgm:t>
    </dgm:pt>
    <dgm:pt modelId="{B8F15063-29C1-4085-BB8D-825D07E14B7E}" type="sibTrans" cxnId="{8E80A99F-4867-48D4-BBDE-605B4B0C6D87}">
      <dgm:prSet/>
      <dgm:spPr/>
      <dgm:t>
        <a:bodyPr/>
        <a:lstStyle/>
        <a:p>
          <a:endParaRPr lang="es-CO"/>
        </a:p>
      </dgm:t>
    </dgm:pt>
    <dgm:pt modelId="{781903CC-3839-4392-B8E5-1ED4107A5BA8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Educación Virtual y a Distancia (2) Planes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02CA4284-C2F5-4A42-A5BB-9717906AFD01}" type="parTrans" cxnId="{4318B738-447D-447F-8B8D-22DED9ED9F2D}">
      <dgm:prSet/>
      <dgm:spPr/>
      <dgm:t>
        <a:bodyPr/>
        <a:lstStyle/>
        <a:p>
          <a:endParaRPr lang="es-CO"/>
        </a:p>
      </dgm:t>
    </dgm:pt>
    <dgm:pt modelId="{7FA05EE7-733A-47BB-B979-0BD90346F94E}" type="sibTrans" cxnId="{4318B738-447D-447F-8B8D-22DED9ED9F2D}">
      <dgm:prSet/>
      <dgm:spPr/>
      <dgm:t>
        <a:bodyPr/>
        <a:lstStyle/>
        <a:p>
          <a:endParaRPr lang="es-CO"/>
        </a:p>
      </dgm:t>
    </dgm:pt>
    <dgm:pt modelId="{E7AFA72A-E323-44DE-B2F1-BAD51C9AD512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Facultad de Ciencias Agropecuarias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9F54C40B-3BDC-4402-A34A-8125DBA81C57}" type="parTrans" cxnId="{97A9983D-A644-40B1-B6AB-397A65CBBCE4}">
      <dgm:prSet/>
      <dgm:spPr/>
      <dgm:t>
        <a:bodyPr/>
        <a:lstStyle/>
        <a:p>
          <a:endParaRPr lang="es-CO"/>
        </a:p>
      </dgm:t>
    </dgm:pt>
    <dgm:pt modelId="{1259D12A-E302-4AE2-8236-B7C05800941F}" type="sibTrans" cxnId="{97A9983D-A644-40B1-B6AB-397A65CBBCE4}">
      <dgm:prSet/>
      <dgm:spPr/>
      <dgm:t>
        <a:bodyPr/>
        <a:lstStyle/>
        <a:p>
          <a:endParaRPr lang="es-CO"/>
        </a:p>
      </dgm:t>
    </dgm:pt>
    <dgm:pt modelId="{3AC24E36-F750-4025-8824-35DFDCCB3870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Desarrollo Académico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DD7965A4-C877-4832-8B57-F3139A2F66F1}" type="parTrans" cxnId="{A88D5DA9-3A13-4CE9-871A-309220B3AEF5}">
      <dgm:prSet/>
      <dgm:spPr/>
      <dgm:t>
        <a:bodyPr/>
        <a:lstStyle/>
        <a:p>
          <a:endParaRPr lang="es-CO"/>
        </a:p>
      </dgm:t>
    </dgm:pt>
    <dgm:pt modelId="{3CD6F3A6-BD49-4BFD-8889-9AE824558835}" type="sibTrans" cxnId="{A88D5DA9-3A13-4CE9-871A-309220B3AEF5}">
      <dgm:prSet/>
      <dgm:spPr/>
      <dgm:t>
        <a:bodyPr/>
        <a:lstStyle/>
        <a:p>
          <a:endParaRPr lang="es-CO"/>
        </a:p>
      </dgm:t>
    </dgm:pt>
    <dgm:pt modelId="{629C23CB-9964-4824-A8A4-36C96B06B856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Investigación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43421215-4A99-4F69-B8D4-25AAA11DF2D9}" type="parTrans" cxnId="{5046CF93-A84B-4DBF-AD04-3E3F9BA8FD0E}">
      <dgm:prSet/>
      <dgm:spPr/>
      <dgm:t>
        <a:bodyPr/>
        <a:lstStyle/>
        <a:p>
          <a:endParaRPr lang="es-CO"/>
        </a:p>
      </dgm:t>
    </dgm:pt>
    <dgm:pt modelId="{CA46F30A-B912-46AF-BD2F-00D332FA6923}" type="sibTrans" cxnId="{5046CF93-A84B-4DBF-AD04-3E3F9BA8FD0E}">
      <dgm:prSet/>
      <dgm:spPr/>
      <dgm:t>
        <a:bodyPr/>
        <a:lstStyle/>
        <a:p>
          <a:endParaRPr lang="es-CO"/>
        </a:p>
      </dgm:t>
    </dgm:pt>
    <dgm:pt modelId="{93E11C67-030A-4230-B444-C6C22C2EC745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Educación Virtual y a Distancia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63C11DE6-96CA-45D7-962B-48EAECC9A6E5}" type="parTrans" cxnId="{E67BA81F-B7CF-4A3D-8CDE-F7940FA63D94}">
      <dgm:prSet/>
      <dgm:spPr/>
      <dgm:t>
        <a:bodyPr/>
        <a:lstStyle/>
        <a:p>
          <a:endParaRPr lang="es-CO"/>
        </a:p>
      </dgm:t>
    </dgm:pt>
    <dgm:pt modelId="{ED7276F3-C022-4DB9-AC94-BECD7EE1F420}" type="sibTrans" cxnId="{E67BA81F-B7CF-4A3D-8CDE-F7940FA63D94}">
      <dgm:prSet/>
      <dgm:spPr/>
      <dgm:t>
        <a:bodyPr/>
        <a:lstStyle/>
        <a:p>
          <a:endParaRPr lang="es-CO"/>
        </a:p>
      </dgm:t>
    </dgm:pt>
    <dgm:pt modelId="{DA364F3B-9928-49B4-AD2E-FE1B3639074C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Facultad de Ciencias Agropecuarias (2) Planes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C84451B4-E61E-442E-9972-C806453530E1}" type="parTrans" cxnId="{BE4C87CB-4E8C-41AB-B804-2F658352A13A}">
      <dgm:prSet/>
      <dgm:spPr/>
      <dgm:t>
        <a:bodyPr/>
        <a:lstStyle/>
        <a:p>
          <a:endParaRPr lang="es-CO"/>
        </a:p>
      </dgm:t>
    </dgm:pt>
    <dgm:pt modelId="{00382109-A313-4CBC-A2AC-3552D1CC7A67}" type="sibTrans" cxnId="{BE4C87CB-4E8C-41AB-B804-2F658352A13A}">
      <dgm:prSet/>
      <dgm:spPr/>
      <dgm:t>
        <a:bodyPr/>
        <a:lstStyle/>
        <a:p>
          <a:endParaRPr lang="es-CO"/>
        </a:p>
      </dgm:t>
    </dgm:pt>
    <dgm:pt modelId="{11CDA9C3-0AA1-411C-81C0-42FF79275274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Dialogando con el Mundo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2BC13703-98EA-458D-8485-61869F3F6601}" type="parTrans" cxnId="{05605C3C-3A03-4A45-BD5B-C978495C9490}">
      <dgm:prSet/>
      <dgm:spPr/>
      <dgm:t>
        <a:bodyPr/>
        <a:lstStyle/>
        <a:p>
          <a:endParaRPr lang="es-CO"/>
        </a:p>
      </dgm:t>
    </dgm:pt>
    <dgm:pt modelId="{23236407-E035-412E-907B-5CB3FB06888F}" type="sibTrans" cxnId="{05605C3C-3A03-4A45-BD5B-C978495C9490}">
      <dgm:prSet/>
      <dgm:spPr/>
      <dgm:t>
        <a:bodyPr/>
        <a:lstStyle/>
        <a:p>
          <a:endParaRPr lang="es-CO"/>
        </a:p>
      </dgm:t>
    </dgm:pt>
    <dgm:pt modelId="{0220B45D-5970-42E4-B63C-10A556ACD3E2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del Programa de Música (1) Plan de Mejora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7C185C92-E248-4D31-8556-18DD773BA025}" type="parTrans" cxnId="{2A38DE4C-6BDE-40C2-8E71-760A78D997E8}">
      <dgm:prSet/>
      <dgm:spPr/>
      <dgm:t>
        <a:bodyPr/>
        <a:lstStyle/>
        <a:p>
          <a:endParaRPr lang="es-CO"/>
        </a:p>
      </dgm:t>
    </dgm:pt>
    <dgm:pt modelId="{4DD026F6-563A-4398-842A-78C9DDD9B775}" type="sibTrans" cxnId="{2A38DE4C-6BDE-40C2-8E71-760A78D997E8}">
      <dgm:prSet/>
      <dgm:spPr/>
      <dgm:t>
        <a:bodyPr/>
        <a:lstStyle/>
        <a:p>
          <a:endParaRPr lang="es-CO"/>
        </a:p>
      </dgm:t>
    </dgm:pt>
    <dgm:pt modelId="{320276C2-E85B-4301-90C3-40AB79F6879F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Bienestar Universitario.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4949A018-8E6C-4EEB-B0A8-B65C18C36C4B}" type="parTrans" cxnId="{118F7593-8992-4D94-8780-F38D101A227F}">
      <dgm:prSet/>
      <dgm:spPr/>
      <dgm:t>
        <a:bodyPr/>
        <a:lstStyle/>
        <a:p>
          <a:endParaRPr lang="es-CO"/>
        </a:p>
      </dgm:t>
    </dgm:pt>
    <dgm:pt modelId="{BCEFCB19-9A57-4614-B7A7-512F9876555B}" type="sibTrans" cxnId="{118F7593-8992-4D94-8780-F38D101A227F}">
      <dgm:prSet/>
      <dgm:spPr/>
      <dgm:t>
        <a:bodyPr/>
        <a:lstStyle/>
        <a:p>
          <a:endParaRPr lang="es-CO"/>
        </a:p>
      </dgm:t>
    </dgm:pt>
    <dgm:pt modelId="{60FF9948-46DF-47EF-9E23-A8CCDF910277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del Programa Psicología.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DB1DC44F-38FE-4AF7-AE8E-988E61A52661}" type="parTrans" cxnId="{C24A0F22-27E5-4ADB-BD20-75CB32E7919F}">
      <dgm:prSet/>
      <dgm:spPr/>
      <dgm:t>
        <a:bodyPr/>
        <a:lstStyle/>
        <a:p>
          <a:endParaRPr lang="es-CO"/>
        </a:p>
      </dgm:t>
    </dgm:pt>
    <dgm:pt modelId="{63E31760-A7C4-4215-BD50-8343E9399BF7}" type="sibTrans" cxnId="{C24A0F22-27E5-4ADB-BD20-75CB32E7919F}">
      <dgm:prSet/>
      <dgm:spPr/>
      <dgm:t>
        <a:bodyPr/>
        <a:lstStyle/>
        <a:p>
          <a:endParaRPr lang="es-CO"/>
        </a:p>
      </dgm:t>
    </dgm:pt>
    <dgm:pt modelId="{B2CD2437-48AB-4614-830E-C8000D887207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del Programa Administración de Empresas.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204BBFD0-F854-4384-B69F-C3D7922F043E}" type="parTrans" cxnId="{86A49EAD-BF83-46F6-AD36-23F0C07F01CE}">
      <dgm:prSet/>
      <dgm:spPr/>
      <dgm:t>
        <a:bodyPr/>
        <a:lstStyle/>
        <a:p>
          <a:endParaRPr lang="es-CO"/>
        </a:p>
      </dgm:t>
    </dgm:pt>
    <dgm:pt modelId="{13889316-CBB6-4350-A81C-B55A72C4FA20}" type="sibTrans" cxnId="{86A49EAD-BF83-46F6-AD36-23F0C07F01CE}">
      <dgm:prSet/>
      <dgm:spPr/>
      <dgm:t>
        <a:bodyPr/>
        <a:lstStyle/>
        <a:p>
          <a:endParaRPr lang="es-CO"/>
        </a:p>
      </dgm:t>
    </dgm:pt>
    <dgm:pt modelId="{E6830B32-7D54-4EA8-B341-F8437FA8D877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Facultad de Ciencias del deporte.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CAA7987E-ED5D-4352-AFA8-F7A16843D5FF}" type="parTrans" cxnId="{6B91309E-9260-47A4-A2F1-F17BAA574478}">
      <dgm:prSet/>
      <dgm:spPr/>
      <dgm:t>
        <a:bodyPr/>
        <a:lstStyle/>
        <a:p>
          <a:endParaRPr lang="es-CO"/>
        </a:p>
      </dgm:t>
    </dgm:pt>
    <dgm:pt modelId="{0290D5F7-0DD5-41D8-AE45-0244C72FA4FD}" type="sibTrans" cxnId="{6B91309E-9260-47A4-A2F1-F17BAA574478}">
      <dgm:prSet/>
      <dgm:spPr/>
      <dgm:t>
        <a:bodyPr/>
        <a:lstStyle/>
        <a:p>
          <a:endParaRPr lang="es-CO"/>
        </a:p>
      </dgm:t>
    </dgm:pt>
    <dgm:pt modelId="{0A6685E2-CBE4-4B50-A030-4A76721BBCB2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Facultad de Ingeniería.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C0B3479D-E062-473D-9640-B6C1E4E26D84}" type="parTrans" cxnId="{BF2CE44A-3878-47DE-AD73-9D6AEE5038E0}">
      <dgm:prSet/>
      <dgm:spPr/>
      <dgm:t>
        <a:bodyPr/>
        <a:lstStyle/>
        <a:p>
          <a:endParaRPr lang="es-CO"/>
        </a:p>
      </dgm:t>
    </dgm:pt>
    <dgm:pt modelId="{936513BD-09CE-48B8-A01B-DB9F93B4EA1D}" type="sibTrans" cxnId="{BF2CE44A-3878-47DE-AD73-9D6AEE5038E0}">
      <dgm:prSet/>
      <dgm:spPr/>
      <dgm:t>
        <a:bodyPr/>
        <a:lstStyle/>
        <a:p>
          <a:endParaRPr lang="es-CO"/>
        </a:p>
      </dgm:t>
    </dgm:pt>
    <dgm:pt modelId="{B1DF7D71-3FE2-494E-8D2E-4A2B09D16260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Escuela de Formación Docente EFAD.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E59536C9-FFA3-4A73-AB60-3D409523998F}" type="parTrans" cxnId="{2FBA35D7-3F72-44B4-AC85-255E4A587187}">
      <dgm:prSet/>
      <dgm:spPr/>
      <dgm:t>
        <a:bodyPr/>
        <a:lstStyle/>
        <a:p>
          <a:endParaRPr lang="es-CO"/>
        </a:p>
      </dgm:t>
    </dgm:pt>
    <dgm:pt modelId="{94D089EE-B1A7-4FAB-B7A6-0D8B6A8E385D}" type="sibTrans" cxnId="{2FBA35D7-3F72-44B4-AC85-255E4A587187}">
      <dgm:prSet/>
      <dgm:spPr/>
      <dgm:t>
        <a:bodyPr/>
        <a:lstStyle/>
        <a:p>
          <a:endParaRPr lang="es-CO"/>
        </a:p>
      </dgm:t>
    </dgm:pt>
    <dgm:pt modelId="{6ECC9BB0-EAD6-4F11-B748-FE3918E39873}" type="pres">
      <dgm:prSet presAssocID="{5EFB5A5E-A5C7-4D6C-A360-751FD98045B4}" presName="Name0" presStyleCnt="0">
        <dgm:presLayoutVars>
          <dgm:dir/>
          <dgm:animLvl val="lvl"/>
          <dgm:resizeHandles val="exact"/>
        </dgm:presLayoutVars>
      </dgm:prSet>
      <dgm:spPr/>
    </dgm:pt>
    <dgm:pt modelId="{6298261A-1F2F-41E1-9E8A-4057A03A24A4}" type="pres">
      <dgm:prSet presAssocID="{73EB9258-A3DC-499D-BBE1-6C49D3B319D3}" presName="linNode" presStyleCnt="0"/>
      <dgm:spPr/>
    </dgm:pt>
    <dgm:pt modelId="{CFFB794A-942B-4F3A-B912-02064298F26C}" type="pres">
      <dgm:prSet presAssocID="{73EB9258-A3DC-499D-BBE1-6C49D3B319D3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EDFBA07-1F14-4A4D-AD37-7F7C156ADD60}" type="pres">
      <dgm:prSet presAssocID="{73EB9258-A3DC-499D-BBE1-6C49D3B319D3}" presName="descendantText" presStyleLbl="alignAccFollowNode1" presStyleIdx="0" presStyleCnt="3">
        <dgm:presLayoutVars>
          <dgm:bulletEnabled val="1"/>
        </dgm:presLayoutVars>
      </dgm:prSet>
      <dgm:spPr/>
    </dgm:pt>
    <dgm:pt modelId="{8526A946-97B1-4B03-8961-7970D361CB0F}" type="pres">
      <dgm:prSet presAssocID="{420AD8FB-BE0E-4B37-8EED-0EB162938F1E}" presName="sp" presStyleCnt="0"/>
      <dgm:spPr/>
    </dgm:pt>
    <dgm:pt modelId="{1BEFEEF1-F64A-4BB3-A6D3-B192EBBE1553}" type="pres">
      <dgm:prSet presAssocID="{BDDB9728-343D-4F0E-8A65-E7323F3E1E48}" presName="linNode" presStyleCnt="0"/>
      <dgm:spPr/>
    </dgm:pt>
    <dgm:pt modelId="{85A0A11B-C695-4593-BBBE-F86C1923EBAA}" type="pres">
      <dgm:prSet presAssocID="{BDDB9728-343D-4F0E-8A65-E7323F3E1E48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FB28831-A087-407A-8252-5C19C1DA3C8C}" type="pres">
      <dgm:prSet presAssocID="{BDDB9728-343D-4F0E-8A65-E7323F3E1E48}" presName="descendantText" presStyleLbl="alignAccFollowNode1" presStyleIdx="1" presStyleCnt="3" custScaleY="110004">
        <dgm:presLayoutVars>
          <dgm:bulletEnabled val="1"/>
        </dgm:presLayoutVars>
      </dgm:prSet>
      <dgm:spPr/>
    </dgm:pt>
    <dgm:pt modelId="{51A16442-944A-417B-8E72-86E974FA45DE}" type="pres">
      <dgm:prSet presAssocID="{AD3C0465-CA68-44E8-9BAD-90753CA07687}" presName="sp" presStyleCnt="0"/>
      <dgm:spPr/>
    </dgm:pt>
    <dgm:pt modelId="{9BFDB1AD-E7E8-4350-8D15-22ABAE55F470}" type="pres">
      <dgm:prSet presAssocID="{3699CE59-7288-47FF-9216-FDA57975CFAA}" presName="linNode" presStyleCnt="0"/>
      <dgm:spPr/>
    </dgm:pt>
    <dgm:pt modelId="{5740E837-7DD4-4C1A-984E-2A8D68636F21}" type="pres">
      <dgm:prSet presAssocID="{3699CE59-7288-47FF-9216-FDA57975CFA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BEC59D1-4184-4AB5-8AE3-7583574D1BE6}" type="pres">
      <dgm:prSet presAssocID="{3699CE59-7288-47FF-9216-FDA57975CFAA}" presName="descendantText" presStyleLbl="alignAccFollowNode1" presStyleIdx="2" presStyleCnt="3" custScaleY="109939">
        <dgm:presLayoutVars>
          <dgm:bulletEnabled val="1"/>
        </dgm:presLayoutVars>
      </dgm:prSet>
      <dgm:spPr/>
    </dgm:pt>
  </dgm:ptLst>
  <dgm:cxnLst>
    <dgm:cxn modelId="{14C74D10-C969-4390-8A59-82C0EEC50464}" type="presOf" srcId="{73EB9258-A3DC-499D-BBE1-6C49D3B319D3}" destId="{CFFB794A-942B-4F3A-B912-02064298F26C}" srcOrd="0" destOrd="0" presId="urn:microsoft.com/office/officeart/2005/8/layout/vList5"/>
    <dgm:cxn modelId="{7B33EE11-9A42-413D-9AF3-D58AE4D78BCB}" type="presOf" srcId="{3AC24E36-F750-4025-8824-35DFDCCB3870}" destId="{5EDFBA07-1F14-4A4D-AD37-7F7C156ADD60}" srcOrd="0" destOrd="3" presId="urn:microsoft.com/office/officeart/2005/8/layout/vList5"/>
    <dgm:cxn modelId="{E67BA81F-B7CF-4A3D-8CDE-F7940FA63D94}" srcId="{BDDB9728-343D-4F0E-8A65-E7323F3E1E48}" destId="{93E11C67-030A-4230-B444-C6C22C2EC745}" srcOrd="3" destOrd="0" parTransId="{63C11DE6-96CA-45D7-962B-48EAECC9A6E5}" sibTransId="{ED7276F3-C022-4DB9-AC94-BECD7EE1F420}"/>
    <dgm:cxn modelId="{A883CE21-785E-434F-85F2-D6B03C23BF9A}" type="presOf" srcId="{3699CE59-7288-47FF-9216-FDA57975CFAA}" destId="{5740E837-7DD4-4C1A-984E-2A8D68636F21}" srcOrd="0" destOrd="0" presId="urn:microsoft.com/office/officeart/2005/8/layout/vList5"/>
    <dgm:cxn modelId="{7E85CE21-8762-4673-8D18-F2A101914FB6}" srcId="{5EFB5A5E-A5C7-4D6C-A360-751FD98045B4}" destId="{3699CE59-7288-47FF-9216-FDA57975CFAA}" srcOrd="2" destOrd="0" parTransId="{FBFFFF95-15A2-45A0-AE03-00BD1F5409D7}" sibTransId="{7B971E9E-5C97-413B-A95B-97415AD18996}"/>
    <dgm:cxn modelId="{C24A0F22-27E5-4ADB-BD20-75CB32E7919F}" srcId="{3699CE59-7288-47FF-9216-FDA57975CFAA}" destId="{60FF9948-46DF-47EF-9E23-A8CCDF910277}" srcOrd="3" destOrd="0" parTransId="{DB1DC44F-38FE-4AF7-AE8E-988E61A52661}" sibTransId="{63E31760-A7C4-4215-BD50-8343E9399BF7}"/>
    <dgm:cxn modelId="{A37D4025-B25C-4CEF-93B2-A2CB108794BE}" srcId="{BDDB9728-343D-4F0E-8A65-E7323F3E1E48}" destId="{E0BD892B-6C8C-4B99-AA3D-D644828F36EF}" srcOrd="0" destOrd="0" parTransId="{E45673FC-6B3F-4867-AC26-F2113267B6F7}" sibTransId="{6DDC014D-6C80-4E50-9470-FF1C941EB1AE}"/>
    <dgm:cxn modelId="{B931FC31-E2C3-4196-B5EE-B0084AF9111A}" srcId="{5EFB5A5E-A5C7-4D6C-A360-751FD98045B4}" destId="{73EB9258-A3DC-499D-BBE1-6C49D3B319D3}" srcOrd="0" destOrd="0" parTransId="{4C9A237D-EC66-48D4-B7E7-5457A6E0385E}" sibTransId="{420AD8FB-BE0E-4B37-8EED-0EB162938F1E}"/>
    <dgm:cxn modelId="{4318B738-447D-447F-8B8D-22DED9ED9F2D}" srcId="{73EB9258-A3DC-499D-BBE1-6C49D3B319D3}" destId="{781903CC-3839-4392-B8E5-1ED4107A5BA8}" srcOrd="1" destOrd="0" parTransId="{02CA4284-C2F5-4A42-A5BB-9717906AFD01}" sibTransId="{7FA05EE7-733A-47BB-B979-0BD90346F94E}"/>
    <dgm:cxn modelId="{05605C3C-3A03-4A45-BD5B-C978495C9490}" srcId="{BDDB9728-343D-4F0E-8A65-E7323F3E1E48}" destId="{11CDA9C3-0AA1-411C-81C0-42FF79275274}" srcOrd="5" destOrd="0" parTransId="{2BC13703-98EA-458D-8485-61869F3F6601}" sibTransId="{23236407-E035-412E-907B-5CB3FB06888F}"/>
    <dgm:cxn modelId="{97A9983D-A644-40B1-B6AB-397A65CBBCE4}" srcId="{73EB9258-A3DC-499D-BBE1-6C49D3B319D3}" destId="{E7AFA72A-E323-44DE-B2F1-BAD51C9AD512}" srcOrd="2" destOrd="0" parTransId="{9F54C40B-3BDC-4402-A34A-8125DBA81C57}" sibTransId="{1259D12A-E302-4AE2-8236-B7C05800941F}"/>
    <dgm:cxn modelId="{D747AB3E-FE0E-405A-8B5D-075EF4D42A41}" type="presOf" srcId="{B2CD2437-48AB-4614-830E-C8000D887207}" destId="{5BEC59D1-4184-4AB5-8AE3-7583574D1BE6}" srcOrd="0" destOrd="4" presId="urn:microsoft.com/office/officeart/2005/8/layout/vList5"/>
    <dgm:cxn modelId="{A0199B5E-F209-4D38-8174-F68E6EA0DFE9}" type="presOf" srcId="{3A42CD1A-0030-474B-A0BE-01EAC729819E}" destId="{5BEC59D1-4184-4AB5-8AE3-7583574D1BE6}" srcOrd="0" destOrd="1" presId="urn:microsoft.com/office/officeart/2005/8/layout/vList5"/>
    <dgm:cxn modelId="{F4F33C41-FC9D-4CD8-ADA2-5BEAB0605321}" type="presOf" srcId="{BF388AA6-4291-42E0-833E-6386FE33A47D}" destId="{5BEC59D1-4184-4AB5-8AE3-7583574D1BE6}" srcOrd="0" destOrd="0" presId="urn:microsoft.com/office/officeart/2005/8/layout/vList5"/>
    <dgm:cxn modelId="{9DD98567-A6FD-42D4-B2EA-948A92BEABEE}" srcId="{3699CE59-7288-47FF-9216-FDA57975CFAA}" destId="{BF388AA6-4291-42E0-833E-6386FE33A47D}" srcOrd="0" destOrd="0" parTransId="{42C5117A-9624-4616-BAFE-52A16CA60F4E}" sibTransId="{91325B1E-13D9-4521-9686-A3126DE03E72}"/>
    <dgm:cxn modelId="{F73CC949-285C-4563-BEAC-BF66069C1A36}" type="presOf" srcId="{11CDA9C3-0AA1-411C-81C0-42FF79275274}" destId="{4FB28831-A087-407A-8252-5C19C1DA3C8C}" srcOrd="0" destOrd="5" presId="urn:microsoft.com/office/officeart/2005/8/layout/vList5"/>
    <dgm:cxn modelId="{BF2CE44A-3878-47DE-AD73-9D6AEE5038E0}" srcId="{3699CE59-7288-47FF-9216-FDA57975CFAA}" destId="{0A6685E2-CBE4-4B50-A030-4A76721BBCB2}" srcOrd="6" destOrd="0" parTransId="{C0B3479D-E062-473D-9640-B6C1E4E26D84}" sibTransId="{936513BD-09CE-48B8-A01B-DB9F93B4EA1D}"/>
    <dgm:cxn modelId="{2A38DE4C-6BDE-40C2-8E71-760A78D997E8}" srcId="{BDDB9728-343D-4F0E-8A65-E7323F3E1E48}" destId="{0220B45D-5970-42E4-B63C-10A556ACD3E2}" srcOrd="6" destOrd="0" parTransId="{7C185C92-E248-4D31-8556-18DD773BA025}" sibTransId="{4DD026F6-563A-4398-842A-78C9DDD9B775}"/>
    <dgm:cxn modelId="{CAF94B72-D19E-430B-930C-AFF78AA91EDB}" type="presOf" srcId="{E38564F2-6BCE-42D2-8D82-D7306C22E273}" destId="{4FB28831-A087-407A-8252-5C19C1DA3C8C}" srcOrd="0" destOrd="1" presId="urn:microsoft.com/office/officeart/2005/8/layout/vList5"/>
    <dgm:cxn modelId="{EEE58053-95E9-413E-8DC7-349D611A22CB}" type="presOf" srcId="{B1DF7D71-3FE2-494E-8D2E-4A2B09D16260}" destId="{5BEC59D1-4184-4AB5-8AE3-7583574D1BE6}" srcOrd="0" destOrd="7" presId="urn:microsoft.com/office/officeart/2005/8/layout/vList5"/>
    <dgm:cxn modelId="{21F1707F-1537-40BA-98BF-A59C52D26157}" srcId="{BDDB9728-343D-4F0E-8A65-E7323F3E1E48}" destId="{E38564F2-6BCE-42D2-8D82-D7306C22E273}" srcOrd="1" destOrd="0" parTransId="{A57597BA-5BE9-4A3C-9D1A-D0AB92915BB4}" sibTransId="{B2C3DA77-BBFB-4A49-8BB1-ABCDDACB3E7A}"/>
    <dgm:cxn modelId="{D6B13282-FFE2-4863-BE49-39FA235E470B}" type="presOf" srcId="{E7AFA72A-E323-44DE-B2F1-BAD51C9AD512}" destId="{5EDFBA07-1F14-4A4D-AD37-7F7C156ADD60}" srcOrd="0" destOrd="2" presId="urn:microsoft.com/office/officeart/2005/8/layout/vList5"/>
    <dgm:cxn modelId="{118F7593-8992-4D94-8780-F38D101A227F}" srcId="{3699CE59-7288-47FF-9216-FDA57975CFAA}" destId="{320276C2-E85B-4301-90C3-40AB79F6879F}" srcOrd="2" destOrd="0" parTransId="{4949A018-8E6C-4EEB-B0A8-B65C18C36C4B}" sibTransId="{BCEFCB19-9A57-4614-B7A7-512F9876555B}"/>
    <dgm:cxn modelId="{7EBBAF93-5339-452F-9AAE-FA2721CC1E08}" type="presOf" srcId="{5EFB5A5E-A5C7-4D6C-A360-751FD98045B4}" destId="{6ECC9BB0-EAD6-4F11-B748-FE3918E39873}" srcOrd="0" destOrd="0" presId="urn:microsoft.com/office/officeart/2005/8/layout/vList5"/>
    <dgm:cxn modelId="{5046CF93-A84B-4DBF-AD04-3E3F9BA8FD0E}" srcId="{BDDB9728-343D-4F0E-8A65-E7323F3E1E48}" destId="{629C23CB-9964-4824-A8A4-36C96B06B856}" srcOrd="2" destOrd="0" parTransId="{43421215-4A99-4F69-B8D4-25AAA11DF2D9}" sibTransId="{CA46F30A-B912-46AF-BD2F-00D332FA6923}"/>
    <dgm:cxn modelId="{046BA29B-3700-401C-960C-55FCA4367951}" type="presOf" srcId="{60FF9948-46DF-47EF-9E23-A8CCDF910277}" destId="{5BEC59D1-4184-4AB5-8AE3-7583574D1BE6}" srcOrd="0" destOrd="3" presId="urn:microsoft.com/office/officeart/2005/8/layout/vList5"/>
    <dgm:cxn modelId="{93D70F9C-AE0D-4C6C-8A3F-D7CAE495DB12}" srcId="{73EB9258-A3DC-499D-BBE1-6C49D3B319D3}" destId="{E7CFEB62-AC08-449F-B550-16BCF0836910}" srcOrd="0" destOrd="0" parTransId="{4442CBCC-E2C3-472E-A69F-DAB6AB2BD010}" sibTransId="{DC53DCE1-51D4-44C5-ADBF-FAD3368C5ACB}"/>
    <dgm:cxn modelId="{6B91309E-9260-47A4-A2F1-F17BAA574478}" srcId="{3699CE59-7288-47FF-9216-FDA57975CFAA}" destId="{E6830B32-7D54-4EA8-B341-F8437FA8D877}" srcOrd="5" destOrd="0" parTransId="{CAA7987E-ED5D-4352-AFA8-F7A16843D5FF}" sibTransId="{0290D5F7-0DD5-41D8-AE45-0244C72FA4FD}"/>
    <dgm:cxn modelId="{8E80A99F-4867-48D4-BBDE-605B4B0C6D87}" srcId="{3699CE59-7288-47FF-9216-FDA57975CFAA}" destId="{3A42CD1A-0030-474B-A0BE-01EAC729819E}" srcOrd="1" destOrd="0" parTransId="{AF285C36-EFFE-4440-AAEA-E5B45416C48F}" sibTransId="{B8F15063-29C1-4085-BB8D-825D07E14B7E}"/>
    <dgm:cxn modelId="{A88D5DA9-3A13-4CE9-871A-309220B3AEF5}" srcId="{73EB9258-A3DC-499D-BBE1-6C49D3B319D3}" destId="{3AC24E36-F750-4025-8824-35DFDCCB3870}" srcOrd="3" destOrd="0" parTransId="{DD7965A4-C877-4832-8B57-F3139A2F66F1}" sibTransId="{3CD6F3A6-BD49-4BFD-8889-9AE824558835}"/>
    <dgm:cxn modelId="{86A49EAD-BF83-46F6-AD36-23F0C07F01CE}" srcId="{3699CE59-7288-47FF-9216-FDA57975CFAA}" destId="{B2CD2437-48AB-4614-830E-C8000D887207}" srcOrd="4" destOrd="0" parTransId="{204BBFD0-F854-4384-B69F-C3D7922F043E}" sibTransId="{13889316-CBB6-4350-A81C-B55A72C4FA20}"/>
    <dgm:cxn modelId="{D3FE36B0-136F-4BA1-878B-9ED9BD9F946B}" type="presOf" srcId="{0A6685E2-CBE4-4B50-A030-4A76721BBCB2}" destId="{5BEC59D1-4184-4AB5-8AE3-7583574D1BE6}" srcOrd="0" destOrd="6" presId="urn:microsoft.com/office/officeart/2005/8/layout/vList5"/>
    <dgm:cxn modelId="{9A588AB0-27E5-421B-82C6-9F30515AE50B}" type="presOf" srcId="{E6830B32-7D54-4EA8-B341-F8437FA8D877}" destId="{5BEC59D1-4184-4AB5-8AE3-7583574D1BE6}" srcOrd="0" destOrd="5" presId="urn:microsoft.com/office/officeart/2005/8/layout/vList5"/>
    <dgm:cxn modelId="{817DF4B0-9679-4A99-BE94-ED0818F433A6}" type="presOf" srcId="{E0BD892B-6C8C-4B99-AA3D-D644828F36EF}" destId="{4FB28831-A087-407A-8252-5C19C1DA3C8C}" srcOrd="0" destOrd="0" presId="urn:microsoft.com/office/officeart/2005/8/layout/vList5"/>
    <dgm:cxn modelId="{165CCEBA-7BF8-4734-BD34-4BFB5FB1DB69}" type="presOf" srcId="{0220B45D-5970-42E4-B63C-10A556ACD3E2}" destId="{4FB28831-A087-407A-8252-5C19C1DA3C8C}" srcOrd="0" destOrd="6" presId="urn:microsoft.com/office/officeart/2005/8/layout/vList5"/>
    <dgm:cxn modelId="{DC84E4BB-8E25-48C3-8AA0-A65940C56BE7}" type="presOf" srcId="{93E11C67-030A-4230-B444-C6C22C2EC745}" destId="{4FB28831-A087-407A-8252-5C19C1DA3C8C}" srcOrd="0" destOrd="3" presId="urn:microsoft.com/office/officeart/2005/8/layout/vList5"/>
    <dgm:cxn modelId="{C7A0F7BC-5843-415D-8C85-FE3B290DCAC4}" srcId="{5EFB5A5E-A5C7-4D6C-A360-751FD98045B4}" destId="{BDDB9728-343D-4F0E-8A65-E7323F3E1E48}" srcOrd="1" destOrd="0" parTransId="{E93E93ED-DAF3-41FB-8807-50EEB821DA4E}" sibTransId="{AD3C0465-CA68-44E8-9BAD-90753CA07687}"/>
    <dgm:cxn modelId="{4B71E1C0-BDC5-43C3-8E7C-0BE1B49EF91D}" type="presOf" srcId="{320276C2-E85B-4301-90C3-40AB79F6879F}" destId="{5BEC59D1-4184-4AB5-8AE3-7583574D1BE6}" srcOrd="0" destOrd="2" presId="urn:microsoft.com/office/officeart/2005/8/layout/vList5"/>
    <dgm:cxn modelId="{BE4C87CB-4E8C-41AB-B804-2F658352A13A}" srcId="{BDDB9728-343D-4F0E-8A65-E7323F3E1E48}" destId="{DA364F3B-9928-49B4-AD2E-FE1B3639074C}" srcOrd="4" destOrd="0" parTransId="{C84451B4-E61E-442E-9972-C806453530E1}" sibTransId="{00382109-A313-4CBC-A2AC-3552D1CC7A67}"/>
    <dgm:cxn modelId="{F48F5ECF-2210-4EC3-BB3A-64D983B9BCFA}" type="presOf" srcId="{E7CFEB62-AC08-449F-B550-16BCF0836910}" destId="{5EDFBA07-1F14-4A4D-AD37-7F7C156ADD60}" srcOrd="0" destOrd="0" presId="urn:microsoft.com/office/officeart/2005/8/layout/vList5"/>
    <dgm:cxn modelId="{2FBA35D7-3F72-44B4-AC85-255E4A587187}" srcId="{3699CE59-7288-47FF-9216-FDA57975CFAA}" destId="{B1DF7D71-3FE2-494E-8D2E-4A2B09D16260}" srcOrd="7" destOrd="0" parTransId="{E59536C9-FFA3-4A73-AB60-3D409523998F}" sibTransId="{94D089EE-B1A7-4FAB-B7A6-0D8B6A8E385D}"/>
    <dgm:cxn modelId="{6D95BEDF-0A74-4513-960B-2402D59DC0AF}" type="presOf" srcId="{781903CC-3839-4392-B8E5-1ED4107A5BA8}" destId="{5EDFBA07-1F14-4A4D-AD37-7F7C156ADD60}" srcOrd="0" destOrd="1" presId="urn:microsoft.com/office/officeart/2005/8/layout/vList5"/>
    <dgm:cxn modelId="{6E117FE6-AEE2-4DBC-A049-F91B6239CA7B}" type="presOf" srcId="{DA364F3B-9928-49B4-AD2E-FE1B3639074C}" destId="{4FB28831-A087-407A-8252-5C19C1DA3C8C}" srcOrd="0" destOrd="4" presId="urn:microsoft.com/office/officeart/2005/8/layout/vList5"/>
    <dgm:cxn modelId="{0B012BE7-D192-4896-996B-B31B2E525AF7}" type="presOf" srcId="{629C23CB-9964-4824-A8A4-36C96B06B856}" destId="{4FB28831-A087-407A-8252-5C19C1DA3C8C}" srcOrd="0" destOrd="2" presId="urn:microsoft.com/office/officeart/2005/8/layout/vList5"/>
    <dgm:cxn modelId="{27C6A6FD-AFFD-4642-B3D2-D11AB26F591E}" type="presOf" srcId="{BDDB9728-343D-4F0E-8A65-E7323F3E1E48}" destId="{85A0A11B-C695-4593-BBBE-F86C1923EBAA}" srcOrd="0" destOrd="0" presId="urn:microsoft.com/office/officeart/2005/8/layout/vList5"/>
    <dgm:cxn modelId="{DB68A650-D25F-4ABA-BBCD-AC52DBAE9914}" type="presParOf" srcId="{6ECC9BB0-EAD6-4F11-B748-FE3918E39873}" destId="{6298261A-1F2F-41E1-9E8A-4057A03A24A4}" srcOrd="0" destOrd="0" presId="urn:microsoft.com/office/officeart/2005/8/layout/vList5"/>
    <dgm:cxn modelId="{8117FE2F-5169-4694-B2E3-767C6DF7DC65}" type="presParOf" srcId="{6298261A-1F2F-41E1-9E8A-4057A03A24A4}" destId="{CFFB794A-942B-4F3A-B912-02064298F26C}" srcOrd="0" destOrd="0" presId="urn:microsoft.com/office/officeart/2005/8/layout/vList5"/>
    <dgm:cxn modelId="{12B40546-FA54-4A24-BCAF-64D922A2E43E}" type="presParOf" srcId="{6298261A-1F2F-41E1-9E8A-4057A03A24A4}" destId="{5EDFBA07-1F14-4A4D-AD37-7F7C156ADD60}" srcOrd="1" destOrd="0" presId="urn:microsoft.com/office/officeart/2005/8/layout/vList5"/>
    <dgm:cxn modelId="{49DF6429-3E54-4CE8-90B2-5267C31E087B}" type="presParOf" srcId="{6ECC9BB0-EAD6-4F11-B748-FE3918E39873}" destId="{8526A946-97B1-4B03-8961-7970D361CB0F}" srcOrd="1" destOrd="0" presId="urn:microsoft.com/office/officeart/2005/8/layout/vList5"/>
    <dgm:cxn modelId="{33097FAF-7DCC-4DCA-82A4-F18DA7051730}" type="presParOf" srcId="{6ECC9BB0-EAD6-4F11-B748-FE3918E39873}" destId="{1BEFEEF1-F64A-4BB3-A6D3-B192EBBE1553}" srcOrd="2" destOrd="0" presId="urn:microsoft.com/office/officeart/2005/8/layout/vList5"/>
    <dgm:cxn modelId="{B7FD8442-E454-44B6-B414-E574D6862CED}" type="presParOf" srcId="{1BEFEEF1-F64A-4BB3-A6D3-B192EBBE1553}" destId="{85A0A11B-C695-4593-BBBE-F86C1923EBAA}" srcOrd="0" destOrd="0" presId="urn:microsoft.com/office/officeart/2005/8/layout/vList5"/>
    <dgm:cxn modelId="{D1E171F8-EEF6-4815-8E02-F11A36C9DC99}" type="presParOf" srcId="{1BEFEEF1-F64A-4BB3-A6D3-B192EBBE1553}" destId="{4FB28831-A087-407A-8252-5C19C1DA3C8C}" srcOrd="1" destOrd="0" presId="urn:microsoft.com/office/officeart/2005/8/layout/vList5"/>
    <dgm:cxn modelId="{FABC10BE-A2ED-4AE4-A123-A5E13C162AC7}" type="presParOf" srcId="{6ECC9BB0-EAD6-4F11-B748-FE3918E39873}" destId="{51A16442-944A-417B-8E72-86E974FA45DE}" srcOrd="3" destOrd="0" presId="urn:microsoft.com/office/officeart/2005/8/layout/vList5"/>
    <dgm:cxn modelId="{C055FA10-35D4-449D-8D6E-7695D1980D4B}" type="presParOf" srcId="{6ECC9BB0-EAD6-4F11-B748-FE3918E39873}" destId="{9BFDB1AD-E7E8-4350-8D15-22ABAE55F470}" srcOrd="4" destOrd="0" presId="urn:microsoft.com/office/officeart/2005/8/layout/vList5"/>
    <dgm:cxn modelId="{4E91B152-A48C-420B-A442-26E2F66F35C6}" type="presParOf" srcId="{9BFDB1AD-E7E8-4350-8D15-22ABAE55F470}" destId="{5740E837-7DD4-4C1A-984E-2A8D68636F21}" srcOrd="0" destOrd="0" presId="urn:microsoft.com/office/officeart/2005/8/layout/vList5"/>
    <dgm:cxn modelId="{26581B6C-1599-4FBD-97A8-28D30D1B4D6C}" type="presParOf" srcId="{9BFDB1AD-E7E8-4350-8D15-22ABAE55F470}" destId="{5BEC59D1-4184-4AB5-8AE3-7583574D1BE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FB5A5E-A5C7-4D6C-A360-751FD98045B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3EB9258-A3DC-499D-BBE1-6C49D3B319D3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generaron cambios de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estado agregado a ejecución 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primer</a:t>
          </a:r>
          <a:r>
            <a:rPr lang="es-ES" sz="14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trimestre de la vigencia 2025</a:t>
          </a:r>
          <a:endParaRPr lang="es-CO" sz="2400" dirty="0">
            <a:solidFill>
              <a:schemeClr val="bg1"/>
            </a:solidFill>
          </a:endParaRPr>
        </a:p>
      </dgm:t>
    </dgm:pt>
    <dgm:pt modelId="{4C9A237D-EC66-48D4-B7E7-5457A6E0385E}" type="parTrans" cxnId="{B931FC31-E2C3-4196-B5EE-B0084AF9111A}">
      <dgm:prSet/>
      <dgm:spPr/>
      <dgm:t>
        <a:bodyPr/>
        <a:lstStyle/>
        <a:p>
          <a:endParaRPr lang="es-CO"/>
        </a:p>
      </dgm:t>
    </dgm:pt>
    <dgm:pt modelId="{420AD8FB-BE0E-4B37-8EED-0EB162938F1E}" type="sibTrans" cxnId="{B931FC31-E2C3-4196-B5EE-B0084AF9111A}">
      <dgm:prSet/>
      <dgm:spPr/>
      <dgm:t>
        <a:bodyPr/>
        <a:lstStyle/>
        <a:p>
          <a:endParaRPr lang="es-CO"/>
        </a:p>
      </dgm:t>
    </dgm:pt>
    <dgm:pt modelId="{E7CFEB62-AC08-449F-B550-16BCF0836910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  <a:cs typeface="Arial" panose="020B0604020202020204" pitchFamily="34" charset="0"/>
            </a:rPr>
            <a:t>Oficina de Almacén (5) Planes de Mejora.</a:t>
          </a:r>
          <a:endParaRPr lang="es-CO" sz="1200" dirty="0">
            <a:latin typeface="Century Gothic" panose="020B0502020202020204" pitchFamily="34" charset="0"/>
            <a:cs typeface="Arial" panose="020B0604020202020204" pitchFamily="34" charset="0"/>
          </a:endParaRPr>
        </a:p>
      </dgm:t>
    </dgm:pt>
    <dgm:pt modelId="{4442CBCC-E2C3-472E-A69F-DAB6AB2BD010}" type="parTrans" cxnId="{93D70F9C-AE0D-4C6C-8A3F-D7CAE495DB12}">
      <dgm:prSet/>
      <dgm:spPr/>
      <dgm:t>
        <a:bodyPr/>
        <a:lstStyle/>
        <a:p>
          <a:endParaRPr lang="es-CO"/>
        </a:p>
      </dgm:t>
    </dgm:pt>
    <dgm:pt modelId="{DC53DCE1-51D4-44C5-ADBF-FAD3368C5ACB}" type="sibTrans" cxnId="{93D70F9C-AE0D-4C6C-8A3F-D7CAE495DB12}">
      <dgm:prSet/>
      <dgm:spPr/>
      <dgm:t>
        <a:bodyPr/>
        <a:lstStyle/>
        <a:p>
          <a:endParaRPr lang="es-CO"/>
        </a:p>
      </dgm:t>
    </dgm:pt>
    <dgm:pt modelId="{BDDB9728-343D-4F0E-8A65-E7323F3E1E48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dieron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cierre 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primer trimestre de la vigencia 2025</a:t>
          </a:r>
          <a:endParaRPr lang="es-CO" sz="1600" dirty="0">
            <a:solidFill>
              <a:schemeClr val="bg1"/>
            </a:solidFill>
          </a:endParaRPr>
        </a:p>
      </dgm:t>
    </dgm:pt>
    <dgm:pt modelId="{E93E93ED-DAF3-41FB-8807-50EEB821DA4E}" type="parTrans" cxnId="{C7A0F7BC-5843-415D-8C85-FE3B290DCAC4}">
      <dgm:prSet/>
      <dgm:spPr/>
      <dgm:t>
        <a:bodyPr/>
        <a:lstStyle/>
        <a:p>
          <a:endParaRPr lang="es-CO"/>
        </a:p>
      </dgm:t>
    </dgm:pt>
    <dgm:pt modelId="{AD3C0465-CA68-44E8-9BAD-90753CA07687}" type="sibTrans" cxnId="{C7A0F7BC-5843-415D-8C85-FE3B290DCAC4}">
      <dgm:prSet/>
      <dgm:spPr/>
      <dgm:t>
        <a:bodyPr/>
        <a:lstStyle/>
        <a:p>
          <a:endParaRPr lang="es-CO"/>
        </a:p>
      </dgm:t>
    </dgm:pt>
    <dgm:pt modelId="{E0BD892B-6C8C-4B99-AA3D-D644828F36EF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Financiera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E45673FC-6B3F-4867-AC26-F2113267B6F7}" type="parTrans" cxnId="{A37D4025-B25C-4CEF-93B2-A2CB108794BE}">
      <dgm:prSet/>
      <dgm:spPr/>
      <dgm:t>
        <a:bodyPr/>
        <a:lstStyle/>
        <a:p>
          <a:endParaRPr lang="es-CO"/>
        </a:p>
      </dgm:t>
    </dgm:pt>
    <dgm:pt modelId="{6DDC014D-6C80-4E50-9470-FF1C941EB1AE}" type="sibTrans" cxnId="{A37D4025-B25C-4CEF-93B2-A2CB108794BE}">
      <dgm:prSet/>
      <dgm:spPr/>
      <dgm:t>
        <a:bodyPr/>
        <a:lstStyle/>
        <a:p>
          <a:endParaRPr lang="es-CO"/>
        </a:p>
      </dgm:t>
    </dgm:pt>
    <dgm:pt modelId="{E38564F2-6BCE-42D2-8D82-D7306C22E273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Contabilidad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A57597BA-5BE9-4A3C-9D1A-D0AB92915BB4}" type="parTrans" cxnId="{21F1707F-1537-40BA-98BF-A59C52D26157}">
      <dgm:prSet/>
      <dgm:spPr/>
      <dgm:t>
        <a:bodyPr/>
        <a:lstStyle/>
        <a:p>
          <a:endParaRPr lang="es-CO"/>
        </a:p>
      </dgm:t>
    </dgm:pt>
    <dgm:pt modelId="{B2C3DA77-BBFB-4A49-8BB1-ABCDDACB3E7A}" type="sibTrans" cxnId="{21F1707F-1537-40BA-98BF-A59C52D26157}">
      <dgm:prSet/>
      <dgm:spPr/>
      <dgm:t>
        <a:bodyPr/>
        <a:lstStyle/>
        <a:p>
          <a:endParaRPr lang="es-CO"/>
        </a:p>
      </dgm:t>
    </dgm:pt>
    <dgm:pt modelId="{3699CE59-7288-47FF-9216-FDA57975CFAA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se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no generaron cambios de estado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durante el primer trimestre de la vigencia 2025</a:t>
          </a:r>
          <a:r>
            <a:rPr lang="en-US" sz="1600" b="0" i="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​.</a:t>
          </a:r>
          <a:endParaRPr lang="es-CO" sz="1600" dirty="0">
            <a:solidFill>
              <a:schemeClr val="bg1"/>
            </a:solidFill>
          </a:endParaRPr>
        </a:p>
      </dgm:t>
    </dgm:pt>
    <dgm:pt modelId="{FBFFFF95-15A2-45A0-AE03-00BD1F5409D7}" type="parTrans" cxnId="{7E85CE21-8762-4673-8D18-F2A101914FB6}">
      <dgm:prSet/>
      <dgm:spPr/>
      <dgm:t>
        <a:bodyPr/>
        <a:lstStyle/>
        <a:p>
          <a:endParaRPr lang="es-CO"/>
        </a:p>
      </dgm:t>
    </dgm:pt>
    <dgm:pt modelId="{7B971E9E-5C97-413B-A95B-97415AD18996}" type="sibTrans" cxnId="{7E85CE21-8762-4673-8D18-F2A101914FB6}">
      <dgm:prSet/>
      <dgm:spPr/>
      <dgm:t>
        <a:bodyPr/>
        <a:lstStyle/>
        <a:p>
          <a:endParaRPr lang="es-CO"/>
        </a:p>
      </dgm:t>
    </dgm:pt>
    <dgm:pt modelId="{BF388AA6-4291-42E0-833E-6386FE33A47D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Talento Humano.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42C5117A-9624-4616-BAFE-52A16CA60F4E}" type="parTrans" cxnId="{9DD98567-A6FD-42D4-B2EA-948A92BEABEE}">
      <dgm:prSet/>
      <dgm:spPr/>
      <dgm:t>
        <a:bodyPr/>
        <a:lstStyle/>
        <a:p>
          <a:endParaRPr lang="es-CO"/>
        </a:p>
      </dgm:t>
    </dgm:pt>
    <dgm:pt modelId="{91325B1E-13D9-4521-9686-A3126DE03E72}" type="sibTrans" cxnId="{9DD98567-A6FD-42D4-B2EA-948A92BEABEE}">
      <dgm:prSet/>
      <dgm:spPr/>
      <dgm:t>
        <a:bodyPr/>
        <a:lstStyle/>
        <a:p>
          <a:endParaRPr lang="es-CO"/>
        </a:p>
      </dgm:t>
    </dgm:pt>
    <dgm:pt modelId="{781903CC-3839-4392-B8E5-1ED4107A5BA8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Financiera (3) Planes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02CA4284-C2F5-4A42-A5BB-9717906AFD01}" type="parTrans" cxnId="{4318B738-447D-447F-8B8D-22DED9ED9F2D}">
      <dgm:prSet/>
      <dgm:spPr/>
      <dgm:t>
        <a:bodyPr/>
        <a:lstStyle/>
        <a:p>
          <a:endParaRPr lang="es-CO"/>
        </a:p>
      </dgm:t>
    </dgm:pt>
    <dgm:pt modelId="{7FA05EE7-733A-47BB-B979-0BD90346F94E}" type="sibTrans" cxnId="{4318B738-447D-447F-8B8D-22DED9ED9F2D}">
      <dgm:prSet/>
      <dgm:spPr/>
      <dgm:t>
        <a:bodyPr/>
        <a:lstStyle/>
        <a:p>
          <a:endParaRPr lang="es-CO"/>
        </a:p>
      </dgm:t>
    </dgm:pt>
    <dgm:pt modelId="{E7AFA72A-E323-44DE-B2F1-BAD51C9AD512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Seccional Ubaté (2) Planes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9F54C40B-3BDC-4402-A34A-8125DBA81C57}" type="parTrans" cxnId="{97A9983D-A644-40B1-B6AB-397A65CBBCE4}">
      <dgm:prSet/>
      <dgm:spPr/>
      <dgm:t>
        <a:bodyPr/>
        <a:lstStyle/>
        <a:p>
          <a:endParaRPr lang="es-CO"/>
        </a:p>
      </dgm:t>
    </dgm:pt>
    <dgm:pt modelId="{1259D12A-E302-4AE2-8236-B7C05800941F}" type="sibTrans" cxnId="{97A9983D-A644-40B1-B6AB-397A65CBBCE4}">
      <dgm:prSet/>
      <dgm:spPr/>
      <dgm:t>
        <a:bodyPr/>
        <a:lstStyle/>
        <a:p>
          <a:endParaRPr lang="es-CO"/>
        </a:p>
      </dgm:t>
    </dgm:pt>
    <dgm:pt modelId="{3AC24E36-F750-4025-8824-35DFDCCB3870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Extensión Facatativá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DD7965A4-C877-4832-8B57-F3139A2F66F1}" type="parTrans" cxnId="{A88D5DA9-3A13-4CE9-871A-309220B3AEF5}">
      <dgm:prSet/>
      <dgm:spPr/>
      <dgm:t>
        <a:bodyPr/>
        <a:lstStyle/>
        <a:p>
          <a:endParaRPr lang="es-CO"/>
        </a:p>
      </dgm:t>
    </dgm:pt>
    <dgm:pt modelId="{3CD6F3A6-BD49-4BFD-8889-9AE824558835}" type="sibTrans" cxnId="{A88D5DA9-3A13-4CE9-871A-309220B3AEF5}">
      <dgm:prSet/>
      <dgm:spPr/>
      <dgm:t>
        <a:bodyPr/>
        <a:lstStyle/>
        <a:p>
          <a:endParaRPr lang="es-CO"/>
        </a:p>
      </dgm:t>
    </dgm:pt>
    <dgm:pt modelId="{629C23CB-9964-4824-A8A4-36C96B06B856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Tesorería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43421215-4A99-4F69-B8D4-25AAA11DF2D9}" type="parTrans" cxnId="{5046CF93-A84B-4DBF-AD04-3E3F9BA8FD0E}">
      <dgm:prSet/>
      <dgm:spPr/>
      <dgm:t>
        <a:bodyPr/>
        <a:lstStyle/>
        <a:p>
          <a:endParaRPr lang="es-CO"/>
        </a:p>
      </dgm:t>
    </dgm:pt>
    <dgm:pt modelId="{CA46F30A-B912-46AF-BD2F-00D332FA6923}" type="sibTrans" cxnId="{5046CF93-A84B-4DBF-AD04-3E3F9BA8FD0E}">
      <dgm:prSet/>
      <dgm:spPr/>
      <dgm:t>
        <a:bodyPr/>
        <a:lstStyle/>
        <a:p>
          <a:endParaRPr lang="es-CO"/>
        </a:p>
      </dgm:t>
    </dgm:pt>
    <dgm:pt modelId="{93E11C67-030A-4230-B444-C6C22C2EC745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Bienes y Servicios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63C11DE6-96CA-45D7-962B-48EAECC9A6E5}" type="parTrans" cxnId="{E67BA81F-B7CF-4A3D-8CDE-F7940FA63D94}">
      <dgm:prSet/>
      <dgm:spPr/>
      <dgm:t>
        <a:bodyPr/>
        <a:lstStyle/>
        <a:p>
          <a:endParaRPr lang="es-CO"/>
        </a:p>
      </dgm:t>
    </dgm:pt>
    <dgm:pt modelId="{ED7276F3-C022-4DB9-AC94-BECD7EE1F420}" type="sibTrans" cxnId="{E67BA81F-B7CF-4A3D-8CDE-F7940FA63D94}">
      <dgm:prSet/>
      <dgm:spPr/>
      <dgm:t>
        <a:bodyPr/>
        <a:lstStyle/>
        <a:p>
          <a:endParaRPr lang="es-CO"/>
        </a:p>
      </dgm:t>
    </dgm:pt>
    <dgm:pt modelId="{DA364F3B-9928-49B4-AD2E-FE1B3639074C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Recursos Físicos y Servicios Generales (3) Planes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C84451B4-E61E-442E-9972-C806453530E1}" type="parTrans" cxnId="{BE4C87CB-4E8C-41AB-B804-2F658352A13A}">
      <dgm:prSet/>
      <dgm:spPr/>
      <dgm:t>
        <a:bodyPr/>
        <a:lstStyle/>
        <a:p>
          <a:endParaRPr lang="es-CO"/>
        </a:p>
      </dgm:t>
    </dgm:pt>
    <dgm:pt modelId="{00382109-A313-4CBC-A2AC-3552D1CC7A67}" type="sibTrans" cxnId="{BE4C87CB-4E8C-41AB-B804-2F658352A13A}">
      <dgm:prSet/>
      <dgm:spPr/>
      <dgm:t>
        <a:bodyPr/>
        <a:lstStyle/>
        <a:p>
          <a:endParaRPr lang="es-CO"/>
        </a:p>
      </dgm:t>
    </dgm:pt>
    <dgm:pt modelId="{11CDA9C3-0AA1-411C-81C0-42FF79275274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Seccional Ubaté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2BC13703-98EA-458D-8485-61869F3F6601}" type="parTrans" cxnId="{05605C3C-3A03-4A45-BD5B-C978495C9490}">
      <dgm:prSet/>
      <dgm:spPr/>
      <dgm:t>
        <a:bodyPr/>
        <a:lstStyle/>
        <a:p>
          <a:endParaRPr lang="es-CO"/>
        </a:p>
      </dgm:t>
    </dgm:pt>
    <dgm:pt modelId="{23236407-E035-412E-907B-5CB3FB06888F}" type="sibTrans" cxnId="{05605C3C-3A03-4A45-BD5B-C978495C9490}">
      <dgm:prSet/>
      <dgm:spPr/>
      <dgm:t>
        <a:bodyPr/>
        <a:lstStyle/>
        <a:p>
          <a:endParaRPr lang="es-CO"/>
        </a:p>
      </dgm:t>
    </dgm:pt>
    <dgm:pt modelId="{0220B45D-5970-42E4-B63C-10A556ACD3E2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Extensión Soacha (2) Planes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7C185C92-E248-4D31-8556-18DD773BA025}" type="parTrans" cxnId="{2A38DE4C-6BDE-40C2-8E71-760A78D997E8}">
      <dgm:prSet/>
      <dgm:spPr/>
      <dgm:t>
        <a:bodyPr/>
        <a:lstStyle/>
        <a:p>
          <a:endParaRPr lang="es-CO"/>
        </a:p>
      </dgm:t>
    </dgm:pt>
    <dgm:pt modelId="{4DD026F6-563A-4398-842A-78C9DDD9B775}" type="sibTrans" cxnId="{2A38DE4C-6BDE-40C2-8E71-760A78D997E8}">
      <dgm:prSet/>
      <dgm:spPr/>
      <dgm:t>
        <a:bodyPr/>
        <a:lstStyle/>
        <a:p>
          <a:endParaRPr lang="es-CO"/>
        </a:p>
      </dgm:t>
    </dgm:pt>
    <dgm:pt modelId="{320276C2-E85B-4301-90C3-40AB79F6879F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Presupuesto.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4949A018-8E6C-4EEB-B0A8-B65C18C36C4B}" type="parTrans" cxnId="{118F7593-8992-4D94-8780-F38D101A227F}">
      <dgm:prSet/>
      <dgm:spPr/>
      <dgm:t>
        <a:bodyPr/>
        <a:lstStyle/>
        <a:p>
          <a:endParaRPr lang="es-CO"/>
        </a:p>
      </dgm:t>
    </dgm:pt>
    <dgm:pt modelId="{BCEFCB19-9A57-4614-B7A7-512F9876555B}" type="sibTrans" cxnId="{118F7593-8992-4D94-8780-F38D101A227F}">
      <dgm:prSet/>
      <dgm:spPr/>
      <dgm:t>
        <a:bodyPr/>
        <a:lstStyle/>
        <a:p>
          <a:endParaRPr lang="es-CO"/>
        </a:p>
      </dgm:t>
    </dgm:pt>
    <dgm:pt modelId="{60FF9948-46DF-47EF-9E23-A8CCDF910277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Compras.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DB1DC44F-38FE-4AF7-AE8E-988E61A52661}" type="parTrans" cxnId="{C24A0F22-27E5-4ADB-BD20-75CB32E7919F}">
      <dgm:prSet/>
      <dgm:spPr/>
      <dgm:t>
        <a:bodyPr/>
        <a:lstStyle/>
        <a:p>
          <a:endParaRPr lang="es-CO"/>
        </a:p>
      </dgm:t>
    </dgm:pt>
    <dgm:pt modelId="{63E31760-A7C4-4215-BD50-8343E9399BF7}" type="sibTrans" cxnId="{C24A0F22-27E5-4ADB-BD20-75CB32E7919F}">
      <dgm:prSet/>
      <dgm:spPr/>
      <dgm:t>
        <a:bodyPr/>
        <a:lstStyle/>
        <a:p>
          <a:endParaRPr lang="es-CO"/>
        </a:p>
      </dgm:t>
    </dgm:pt>
    <dgm:pt modelId="{B2CD2437-48AB-4614-830E-C8000D887207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Seguridad y Salud en el trabajo.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204BBFD0-F854-4384-B69F-C3D7922F043E}" type="parTrans" cxnId="{86A49EAD-BF83-46F6-AD36-23F0C07F01CE}">
      <dgm:prSet/>
      <dgm:spPr/>
      <dgm:t>
        <a:bodyPr/>
        <a:lstStyle/>
        <a:p>
          <a:endParaRPr lang="es-CO"/>
        </a:p>
      </dgm:t>
    </dgm:pt>
    <dgm:pt modelId="{13889316-CBB6-4350-A81C-B55A72C4FA20}" type="sibTrans" cxnId="{86A49EAD-BF83-46F6-AD36-23F0C07F01CE}">
      <dgm:prSet/>
      <dgm:spPr/>
      <dgm:t>
        <a:bodyPr/>
        <a:lstStyle/>
        <a:p>
          <a:endParaRPr lang="es-CO"/>
        </a:p>
      </dgm:t>
    </dgm:pt>
    <dgm:pt modelId="{E6830B32-7D54-4EA8-B341-F8437FA8D877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Seccional Girardot.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CAA7987E-ED5D-4352-AFA8-F7A16843D5FF}" type="parTrans" cxnId="{6B91309E-9260-47A4-A2F1-F17BAA574478}">
      <dgm:prSet/>
      <dgm:spPr/>
      <dgm:t>
        <a:bodyPr/>
        <a:lstStyle/>
        <a:p>
          <a:endParaRPr lang="es-CO"/>
        </a:p>
      </dgm:t>
    </dgm:pt>
    <dgm:pt modelId="{0290D5F7-0DD5-41D8-AE45-0244C72FA4FD}" type="sibTrans" cxnId="{6B91309E-9260-47A4-A2F1-F17BAA574478}">
      <dgm:prSet/>
      <dgm:spPr/>
      <dgm:t>
        <a:bodyPr/>
        <a:lstStyle/>
        <a:p>
          <a:endParaRPr lang="es-CO"/>
        </a:p>
      </dgm:t>
    </dgm:pt>
    <dgm:pt modelId="{0A6685E2-CBE4-4B50-A030-4A76721BBCB2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Extensión Zipaquirá.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C0B3479D-E062-473D-9640-B6C1E4E26D84}" type="parTrans" cxnId="{BF2CE44A-3878-47DE-AD73-9D6AEE5038E0}">
      <dgm:prSet/>
      <dgm:spPr/>
      <dgm:t>
        <a:bodyPr/>
        <a:lstStyle/>
        <a:p>
          <a:endParaRPr lang="es-CO"/>
        </a:p>
      </dgm:t>
    </dgm:pt>
    <dgm:pt modelId="{936513BD-09CE-48B8-A01B-DB9F93B4EA1D}" type="sibTrans" cxnId="{BF2CE44A-3878-47DE-AD73-9D6AEE5038E0}">
      <dgm:prSet/>
      <dgm:spPr/>
      <dgm:t>
        <a:bodyPr/>
        <a:lstStyle/>
        <a:p>
          <a:endParaRPr lang="es-CO"/>
        </a:p>
      </dgm:t>
    </dgm:pt>
    <dgm:pt modelId="{814708D9-E07C-400E-956C-4A9CDB4DF0B6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Recursos Físicos y Servicios Generales (2) Planes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DECF6A40-0405-408C-A4E7-D9BDC99AAB46}" type="parTrans" cxnId="{1973B48D-1D91-4B08-8ADC-5DA863FD7AE9}">
      <dgm:prSet/>
      <dgm:spPr/>
    </dgm:pt>
    <dgm:pt modelId="{638C21F6-212B-42DF-8569-1C24FE5428FC}" type="sibTrans" cxnId="{1973B48D-1D91-4B08-8ADC-5DA863FD7AE9}">
      <dgm:prSet/>
      <dgm:spPr/>
    </dgm:pt>
    <dgm:pt modelId="{6E1DAAD5-FA01-45BB-B41A-2D54847993A9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Extensión Chía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F8630A84-F960-4B58-ADD6-CFEFD5C51E59}" type="parTrans" cxnId="{F3536C04-B5BF-4E0C-AA35-C759F1191B90}">
      <dgm:prSet/>
      <dgm:spPr/>
    </dgm:pt>
    <dgm:pt modelId="{6F2FB71B-A5E9-44F3-A7F1-03766CF6CA9A}" type="sibTrans" cxnId="{F3536C04-B5BF-4E0C-AA35-C759F1191B90}">
      <dgm:prSet/>
      <dgm:spPr/>
    </dgm:pt>
    <dgm:pt modelId="{6ECC9BB0-EAD6-4F11-B748-FE3918E39873}" type="pres">
      <dgm:prSet presAssocID="{5EFB5A5E-A5C7-4D6C-A360-751FD98045B4}" presName="Name0" presStyleCnt="0">
        <dgm:presLayoutVars>
          <dgm:dir/>
          <dgm:animLvl val="lvl"/>
          <dgm:resizeHandles val="exact"/>
        </dgm:presLayoutVars>
      </dgm:prSet>
      <dgm:spPr/>
    </dgm:pt>
    <dgm:pt modelId="{6298261A-1F2F-41E1-9E8A-4057A03A24A4}" type="pres">
      <dgm:prSet presAssocID="{73EB9258-A3DC-499D-BBE1-6C49D3B319D3}" presName="linNode" presStyleCnt="0"/>
      <dgm:spPr/>
    </dgm:pt>
    <dgm:pt modelId="{CFFB794A-942B-4F3A-B912-02064298F26C}" type="pres">
      <dgm:prSet presAssocID="{73EB9258-A3DC-499D-BBE1-6C49D3B319D3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EDFBA07-1F14-4A4D-AD37-7F7C156ADD60}" type="pres">
      <dgm:prSet presAssocID="{73EB9258-A3DC-499D-BBE1-6C49D3B319D3}" presName="descendantText" presStyleLbl="alignAccFollowNode1" presStyleIdx="0" presStyleCnt="3">
        <dgm:presLayoutVars>
          <dgm:bulletEnabled val="1"/>
        </dgm:presLayoutVars>
      </dgm:prSet>
      <dgm:spPr/>
    </dgm:pt>
    <dgm:pt modelId="{8526A946-97B1-4B03-8961-7970D361CB0F}" type="pres">
      <dgm:prSet presAssocID="{420AD8FB-BE0E-4B37-8EED-0EB162938F1E}" presName="sp" presStyleCnt="0"/>
      <dgm:spPr/>
    </dgm:pt>
    <dgm:pt modelId="{1BEFEEF1-F64A-4BB3-A6D3-B192EBBE1553}" type="pres">
      <dgm:prSet presAssocID="{BDDB9728-343D-4F0E-8A65-E7323F3E1E48}" presName="linNode" presStyleCnt="0"/>
      <dgm:spPr/>
    </dgm:pt>
    <dgm:pt modelId="{85A0A11B-C695-4593-BBBE-F86C1923EBAA}" type="pres">
      <dgm:prSet presAssocID="{BDDB9728-343D-4F0E-8A65-E7323F3E1E48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FB28831-A087-407A-8252-5C19C1DA3C8C}" type="pres">
      <dgm:prSet presAssocID="{BDDB9728-343D-4F0E-8A65-E7323F3E1E48}" presName="descendantText" presStyleLbl="alignAccFollowNode1" presStyleIdx="1" presStyleCnt="3" custScaleY="110004">
        <dgm:presLayoutVars>
          <dgm:bulletEnabled val="1"/>
        </dgm:presLayoutVars>
      </dgm:prSet>
      <dgm:spPr/>
    </dgm:pt>
    <dgm:pt modelId="{51A16442-944A-417B-8E72-86E974FA45DE}" type="pres">
      <dgm:prSet presAssocID="{AD3C0465-CA68-44E8-9BAD-90753CA07687}" presName="sp" presStyleCnt="0"/>
      <dgm:spPr/>
    </dgm:pt>
    <dgm:pt modelId="{9BFDB1AD-E7E8-4350-8D15-22ABAE55F470}" type="pres">
      <dgm:prSet presAssocID="{3699CE59-7288-47FF-9216-FDA57975CFAA}" presName="linNode" presStyleCnt="0"/>
      <dgm:spPr/>
    </dgm:pt>
    <dgm:pt modelId="{5740E837-7DD4-4C1A-984E-2A8D68636F21}" type="pres">
      <dgm:prSet presAssocID="{3699CE59-7288-47FF-9216-FDA57975CFA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BEC59D1-4184-4AB5-8AE3-7583574D1BE6}" type="pres">
      <dgm:prSet presAssocID="{3699CE59-7288-47FF-9216-FDA57975CFAA}" presName="descendantText" presStyleLbl="alignAccFollowNode1" presStyleIdx="2" presStyleCnt="3" custScaleY="109939">
        <dgm:presLayoutVars>
          <dgm:bulletEnabled val="1"/>
        </dgm:presLayoutVars>
      </dgm:prSet>
      <dgm:spPr/>
    </dgm:pt>
  </dgm:ptLst>
  <dgm:cxnLst>
    <dgm:cxn modelId="{F3536C04-B5BF-4E0C-AA35-C759F1191B90}" srcId="{73EB9258-A3DC-499D-BBE1-6C49D3B319D3}" destId="{6E1DAAD5-FA01-45BB-B41A-2D54847993A9}" srcOrd="5" destOrd="0" parTransId="{F8630A84-F960-4B58-ADD6-CFEFD5C51E59}" sibTransId="{6F2FB71B-A5E9-44F3-A7F1-03766CF6CA9A}"/>
    <dgm:cxn modelId="{14C74D10-C969-4390-8A59-82C0EEC50464}" type="presOf" srcId="{73EB9258-A3DC-499D-BBE1-6C49D3B319D3}" destId="{CFFB794A-942B-4F3A-B912-02064298F26C}" srcOrd="0" destOrd="0" presId="urn:microsoft.com/office/officeart/2005/8/layout/vList5"/>
    <dgm:cxn modelId="{7B33EE11-9A42-413D-9AF3-D58AE4D78BCB}" type="presOf" srcId="{3AC24E36-F750-4025-8824-35DFDCCB3870}" destId="{5EDFBA07-1F14-4A4D-AD37-7F7C156ADD60}" srcOrd="0" destOrd="4" presId="urn:microsoft.com/office/officeart/2005/8/layout/vList5"/>
    <dgm:cxn modelId="{E67BA81F-B7CF-4A3D-8CDE-F7940FA63D94}" srcId="{BDDB9728-343D-4F0E-8A65-E7323F3E1E48}" destId="{93E11C67-030A-4230-B444-C6C22C2EC745}" srcOrd="3" destOrd="0" parTransId="{63C11DE6-96CA-45D7-962B-48EAECC9A6E5}" sibTransId="{ED7276F3-C022-4DB9-AC94-BECD7EE1F420}"/>
    <dgm:cxn modelId="{A883CE21-785E-434F-85F2-D6B03C23BF9A}" type="presOf" srcId="{3699CE59-7288-47FF-9216-FDA57975CFAA}" destId="{5740E837-7DD4-4C1A-984E-2A8D68636F21}" srcOrd="0" destOrd="0" presId="urn:microsoft.com/office/officeart/2005/8/layout/vList5"/>
    <dgm:cxn modelId="{7E85CE21-8762-4673-8D18-F2A101914FB6}" srcId="{5EFB5A5E-A5C7-4D6C-A360-751FD98045B4}" destId="{3699CE59-7288-47FF-9216-FDA57975CFAA}" srcOrd="2" destOrd="0" parTransId="{FBFFFF95-15A2-45A0-AE03-00BD1F5409D7}" sibTransId="{7B971E9E-5C97-413B-A95B-97415AD18996}"/>
    <dgm:cxn modelId="{C24A0F22-27E5-4ADB-BD20-75CB32E7919F}" srcId="{3699CE59-7288-47FF-9216-FDA57975CFAA}" destId="{60FF9948-46DF-47EF-9E23-A8CCDF910277}" srcOrd="2" destOrd="0" parTransId="{DB1DC44F-38FE-4AF7-AE8E-988E61A52661}" sibTransId="{63E31760-A7C4-4215-BD50-8343E9399BF7}"/>
    <dgm:cxn modelId="{A37D4025-B25C-4CEF-93B2-A2CB108794BE}" srcId="{BDDB9728-343D-4F0E-8A65-E7323F3E1E48}" destId="{E0BD892B-6C8C-4B99-AA3D-D644828F36EF}" srcOrd="0" destOrd="0" parTransId="{E45673FC-6B3F-4867-AC26-F2113267B6F7}" sibTransId="{6DDC014D-6C80-4E50-9470-FF1C941EB1AE}"/>
    <dgm:cxn modelId="{B931FC31-E2C3-4196-B5EE-B0084AF9111A}" srcId="{5EFB5A5E-A5C7-4D6C-A360-751FD98045B4}" destId="{73EB9258-A3DC-499D-BBE1-6C49D3B319D3}" srcOrd="0" destOrd="0" parTransId="{4C9A237D-EC66-48D4-B7E7-5457A6E0385E}" sibTransId="{420AD8FB-BE0E-4B37-8EED-0EB162938F1E}"/>
    <dgm:cxn modelId="{4318B738-447D-447F-8B8D-22DED9ED9F2D}" srcId="{73EB9258-A3DC-499D-BBE1-6C49D3B319D3}" destId="{781903CC-3839-4392-B8E5-1ED4107A5BA8}" srcOrd="1" destOrd="0" parTransId="{02CA4284-C2F5-4A42-A5BB-9717906AFD01}" sibTransId="{7FA05EE7-733A-47BB-B979-0BD90346F94E}"/>
    <dgm:cxn modelId="{05605C3C-3A03-4A45-BD5B-C978495C9490}" srcId="{BDDB9728-343D-4F0E-8A65-E7323F3E1E48}" destId="{11CDA9C3-0AA1-411C-81C0-42FF79275274}" srcOrd="5" destOrd="0" parTransId="{2BC13703-98EA-458D-8485-61869F3F6601}" sibTransId="{23236407-E035-412E-907B-5CB3FB06888F}"/>
    <dgm:cxn modelId="{97A9983D-A644-40B1-B6AB-397A65CBBCE4}" srcId="{73EB9258-A3DC-499D-BBE1-6C49D3B319D3}" destId="{E7AFA72A-E323-44DE-B2F1-BAD51C9AD512}" srcOrd="3" destOrd="0" parTransId="{9F54C40B-3BDC-4402-A34A-8125DBA81C57}" sibTransId="{1259D12A-E302-4AE2-8236-B7C05800941F}"/>
    <dgm:cxn modelId="{D747AB3E-FE0E-405A-8B5D-075EF4D42A41}" type="presOf" srcId="{B2CD2437-48AB-4614-830E-C8000D887207}" destId="{5BEC59D1-4184-4AB5-8AE3-7583574D1BE6}" srcOrd="0" destOrd="3" presId="urn:microsoft.com/office/officeart/2005/8/layout/vList5"/>
    <dgm:cxn modelId="{F4F33C41-FC9D-4CD8-ADA2-5BEAB0605321}" type="presOf" srcId="{BF388AA6-4291-42E0-833E-6386FE33A47D}" destId="{5BEC59D1-4184-4AB5-8AE3-7583574D1BE6}" srcOrd="0" destOrd="0" presId="urn:microsoft.com/office/officeart/2005/8/layout/vList5"/>
    <dgm:cxn modelId="{9DD98567-A6FD-42D4-B2EA-948A92BEABEE}" srcId="{3699CE59-7288-47FF-9216-FDA57975CFAA}" destId="{BF388AA6-4291-42E0-833E-6386FE33A47D}" srcOrd="0" destOrd="0" parTransId="{42C5117A-9624-4616-BAFE-52A16CA60F4E}" sibTransId="{91325B1E-13D9-4521-9686-A3126DE03E72}"/>
    <dgm:cxn modelId="{F73CC949-285C-4563-BEAC-BF66069C1A36}" type="presOf" srcId="{11CDA9C3-0AA1-411C-81C0-42FF79275274}" destId="{4FB28831-A087-407A-8252-5C19C1DA3C8C}" srcOrd="0" destOrd="5" presId="urn:microsoft.com/office/officeart/2005/8/layout/vList5"/>
    <dgm:cxn modelId="{BF2CE44A-3878-47DE-AD73-9D6AEE5038E0}" srcId="{3699CE59-7288-47FF-9216-FDA57975CFAA}" destId="{0A6685E2-CBE4-4B50-A030-4A76721BBCB2}" srcOrd="5" destOrd="0" parTransId="{C0B3479D-E062-473D-9640-B6C1E4E26D84}" sibTransId="{936513BD-09CE-48B8-A01B-DB9F93B4EA1D}"/>
    <dgm:cxn modelId="{2A38DE4C-6BDE-40C2-8E71-760A78D997E8}" srcId="{BDDB9728-343D-4F0E-8A65-E7323F3E1E48}" destId="{0220B45D-5970-42E4-B63C-10A556ACD3E2}" srcOrd="6" destOrd="0" parTransId="{7C185C92-E248-4D31-8556-18DD773BA025}" sibTransId="{4DD026F6-563A-4398-842A-78C9DDD9B775}"/>
    <dgm:cxn modelId="{CAF94B72-D19E-430B-930C-AFF78AA91EDB}" type="presOf" srcId="{E38564F2-6BCE-42D2-8D82-D7306C22E273}" destId="{4FB28831-A087-407A-8252-5C19C1DA3C8C}" srcOrd="0" destOrd="1" presId="urn:microsoft.com/office/officeart/2005/8/layout/vList5"/>
    <dgm:cxn modelId="{D1AA2D7C-CC92-428C-8173-06CCFA67BEB5}" type="presOf" srcId="{814708D9-E07C-400E-956C-4A9CDB4DF0B6}" destId="{5EDFBA07-1F14-4A4D-AD37-7F7C156ADD60}" srcOrd="0" destOrd="2" presId="urn:microsoft.com/office/officeart/2005/8/layout/vList5"/>
    <dgm:cxn modelId="{21F1707F-1537-40BA-98BF-A59C52D26157}" srcId="{BDDB9728-343D-4F0E-8A65-E7323F3E1E48}" destId="{E38564F2-6BCE-42D2-8D82-D7306C22E273}" srcOrd="1" destOrd="0" parTransId="{A57597BA-5BE9-4A3C-9D1A-D0AB92915BB4}" sibTransId="{B2C3DA77-BBFB-4A49-8BB1-ABCDDACB3E7A}"/>
    <dgm:cxn modelId="{D6B13282-FFE2-4863-BE49-39FA235E470B}" type="presOf" srcId="{E7AFA72A-E323-44DE-B2F1-BAD51C9AD512}" destId="{5EDFBA07-1F14-4A4D-AD37-7F7C156ADD60}" srcOrd="0" destOrd="3" presId="urn:microsoft.com/office/officeart/2005/8/layout/vList5"/>
    <dgm:cxn modelId="{1973B48D-1D91-4B08-8ADC-5DA863FD7AE9}" srcId="{73EB9258-A3DC-499D-BBE1-6C49D3B319D3}" destId="{814708D9-E07C-400E-956C-4A9CDB4DF0B6}" srcOrd="2" destOrd="0" parTransId="{DECF6A40-0405-408C-A4E7-D9BDC99AAB46}" sibTransId="{638C21F6-212B-42DF-8569-1C24FE5428FC}"/>
    <dgm:cxn modelId="{46445C90-78A5-490F-8BCB-245DD312FF27}" type="presOf" srcId="{6E1DAAD5-FA01-45BB-B41A-2D54847993A9}" destId="{5EDFBA07-1F14-4A4D-AD37-7F7C156ADD60}" srcOrd="0" destOrd="5" presId="urn:microsoft.com/office/officeart/2005/8/layout/vList5"/>
    <dgm:cxn modelId="{118F7593-8992-4D94-8780-F38D101A227F}" srcId="{3699CE59-7288-47FF-9216-FDA57975CFAA}" destId="{320276C2-E85B-4301-90C3-40AB79F6879F}" srcOrd="1" destOrd="0" parTransId="{4949A018-8E6C-4EEB-B0A8-B65C18C36C4B}" sibTransId="{BCEFCB19-9A57-4614-B7A7-512F9876555B}"/>
    <dgm:cxn modelId="{7EBBAF93-5339-452F-9AAE-FA2721CC1E08}" type="presOf" srcId="{5EFB5A5E-A5C7-4D6C-A360-751FD98045B4}" destId="{6ECC9BB0-EAD6-4F11-B748-FE3918E39873}" srcOrd="0" destOrd="0" presId="urn:microsoft.com/office/officeart/2005/8/layout/vList5"/>
    <dgm:cxn modelId="{5046CF93-A84B-4DBF-AD04-3E3F9BA8FD0E}" srcId="{BDDB9728-343D-4F0E-8A65-E7323F3E1E48}" destId="{629C23CB-9964-4824-A8A4-36C96B06B856}" srcOrd="2" destOrd="0" parTransId="{43421215-4A99-4F69-B8D4-25AAA11DF2D9}" sibTransId="{CA46F30A-B912-46AF-BD2F-00D332FA6923}"/>
    <dgm:cxn modelId="{046BA29B-3700-401C-960C-55FCA4367951}" type="presOf" srcId="{60FF9948-46DF-47EF-9E23-A8CCDF910277}" destId="{5BEC59D1-4184-4AB5-8AE3-7583574D1BE6}" srcOrd="0" destOrd="2" presId="urn:microsoft.com/office/officeart/2005/8/layout/vList5"/>
    <dgm:cxn modelId="{93D70F9C-AE0D-4C6C-8A3F-D7CAE495DB12}" srcId="{73EB9258-A3DC-499D-BBE1-6C49D3B319D3}" destId="{E7CFEB62-AC08-449F-B550-16BCF0836910}" srcOrd="0" destOrd="0" parTransId="{4442CBCC-E2C3-472E-A69F-DAB6AB2BD010}" sibTransId="{DC53DCE1-51D4-44C5-ADBF-FAD3368C5ACB}"/>
    <dgm:cxn modelId="{6B91309E-9260-47A4-A2F1-F17BAA574478}" srcId="{3699CE59-7288-47FF-9216-FDA57975CFAA}" destId="{E6830B32-7D54-4EA8-B341-F8437FA8D877}" srcOrd="4" destOrd="0" parTransId="{CAA7987E-ED5D-4352-AFA8-F7A16843D5FF}" sibTransId="{0290D5F7-0DD5-41D8-AE45-0244C72FA4FD}"/>
    <dgm:cxn modelId="{A88D5DA9-3A13-4CE9-871A-309220B3AEF5}" srcId="{73EB9258-A3DC-499D-BBE1-6C49D3B319D3}" destId="{3AC24E36-F750-4025-8824-35DFDCCB3870}" srcOrd="4" destOrd="0" parTransId="{DD7965A4-C877-4832-8B57-F3139A2F66F1}" sibTransId="{3CD6F3A6-BD49-4BFD-8889-9AE824558835}"/>
    <dgm:cxn modelId="{86A49EAD-BF83-46F6-AD36-23F0C07F01CE}" srcId="{3699CE59-7288-47FF-9216-FDA57975CFAA}" destId="{B2CD2437-48AB-4614-830E-C8000D887207}" srcOrd="3" destOrd="0" parTransId="{204BBFD0-F854-4384-B69F-C3D7922F043E}" sibTransId="{13889316-CBB6-4350-A81C-B55A72C4FA20}"/>
    <dgm:cxn modelId="{D3FE36B0-136F-4BA1-878B-9ED9BD9F946B}" type="presOf" srcId="{0A6685E2-CBE4-4B50-A030-4A76721BBCB2}" destId="{5BEC59D1-4184-4AB5-8AE3-7583574D1BE6}" srcOrd="0" destOrd="5" presId="urn:microsoft.com/office/officeart/2005/8/layout/vList5"/>
    <dgm:cxn modelId="{9A588AB0-27E5-421B-82C6-9F30515AE50B}" type="presOf" srcId="{E6830B32-7D54-4EA8-B341-F8437FA8D877}" destId="{5BEC59D1-4184-4AB5-8AE3-7583574D1BE6}" srcOrd="0" destOrd="4" presId="urn:microsoft.com/office/officeart/2005/8/layout/vList5"/>
    <dgm:cxn modelId="{817DF4B0-9679-4A99-BE94-ED0818F433A6}" type="presOf" srcId="{E0BD892B-6C8C-4B99-AA3D-D644828F36EF}" destId="{4FB28831-A087-407A-8252-5C19C1DA3C8C}" srcOrd="0" destOrd="0" presId="urn:microsoft.com/office/officeart/2005/8/layout/vList5"/>
    <dgm:cxn modelId="{165CCEBA-7BF8-4734-BD34-4BFB5FB1DB69}" type="presOf" srcId="{0220B45D-5970-42E4-B63C-10A556ACD3E2}" destId="{4FB28831-A087-407A-8252-5C19C1DA3C8C}" srcOrd="0" destOrd="6" presId="urn:microsoft.com/office/officeart/2005/8/layout/vList5"/>
    <dgm:cxn modelId="{DC84E4BB-8E25-48C3-8AA0-A65940C56BE7}" type="presOf" srcId="{93E11C67-030A-4230-B444-C6C22C2EC745}" destId="{4FB28831-A087-407A-8252-5C19C1DA3C8C}" srcOrd="0" destOrd="3" presId="urn:microsoft.com/office/officeart/2005/8/layout/vList5"/>
    <dgm:cxn modelId="{C7A0F7BC-5843-415D-8C85-FE3B290DCAC4}" srcId="{5EFB5A5E-A5C7-4D6C-A360-751FD98045B4}" destId="{BDDB9728-343D-4F0E-8A65-E7323F3E1E48}" srcOrd="1" destOrd="0" parTransId="{E93E93ED-DAF3-41FB-8807-50EEB821DA4E}" sibTransId="{AD3C0465-CA68-44E8-9BAD-90753CA07687}"/>
    <dgm:cxn modelId="{4B71E1C0-BDC5-43C3-8E7C-0BE1B49EF91D}" type="presOf" srcId="{320276C2-E85B-4301-90C3-40AB79F6879F}" destId="{5BEC59D1-4184-4AB5-8AE3-7583574D1BE6}" srcOrd="0" destOrd="1" presId="urn:microsoft.com/office/officeart/2005/8/layout/vList5"/>
    <dgm:cxn modelId="{BE4C87CB-4E8C-41AB-B804-2F658352A13A}" srcId="{BDDB9728-343D-4F0E-8A65-E7323F3E1E48}" destId="{DA364F3B-9928-49B4-AD2E-FE1B3639074C}" srcOrd="4" destOrd="0" parTransId="{C84451B4-E61E-442E-9972-C806453530E1}" sibTransId="{00382109-A313-4CBC-A2AC-3552D1CC7A67}"/>
    <dgm:cxn modelId="{F48F5ECF-2210-4EC3-BB3A-64D983B9BCFA}" type="presOf" srcId="{E7CFEB62-AC08-449F-B550-16BCF0836910}" destId="{5EDFBA07-1F14-4A4D-AD37-7F7C156ADD60}" srcOrd="0" destOrd="0" presId="urn:microsoft.com/office/officeart/2005/8/layout/vList5"/>
    <dgm:cxn modelId="{6D95BEDF-0A74-4513-960B-2402D59DC0AF}" type="presOf" srcId="{781903CC-3839-4392-B8E5-1ED4107A5BA8}" destId="{5EDFBA07-1F14-4A4D-AD37-7F7C156ADD60}" srcOrd="0" destOrd="1" presId="urn:microsoft.com/office/officeart/2005/8/layout/vList5"/>
    <dgm:cxn modelId="{6E117FE6-AEE2-4DBC-A049-F91B6239CA7B}" type="presOf" srcId="{DA364F3B-9928-49B4-AD2E-FE1B3639074C}" destId="{4FB28831-A087-407A-8252-5C19C1DA3C8C}" srcOrd="0" destOrd="4" presId="urn:microsoft.com/office/officeart/2005/8/layout/vList5"/>
    <dgm:cxn modelId="{0B012BE7-D192-4896-996B-B31B2E525AF7}" type="presOf" srcId="{629C23CB-9964-4824-A8A4-36C96B06B856}" destId="{4FB28831-A087-407A-8252-5C19C1DA3C8C}" srcOrd="0" destOrd="2" presId="urn:microsoft.com/office/officeart/2005/8/layout/vList5"/>
    <dgm:cxn modelId="{27C6A6FD-AFFD-4642-B3D2-D11AB26F591E}" type="presOf" srcId="{BDDB9728-343D-4F0E-8A65-E7323F3E1E48}" destId="{85A0A11B-C695-4593-BBBE-F86C1923EBAA}" srcOrd="0" destOrd="0" presId="urn:microsoft.com/office/officeart/2005/8/layout/vList5"/>
    <dgm:cxn modelId="{DB68A650-D25F-4ABA-BBCD-AC52DBAE9914}" type="presParOf" srcId="{6ECC9BB0-EAD6-4F11-B748-FE3918E39873}" destId="{6298261A-1F2F-41E1-9E8A-4057A03A24A4}" srcOrd="0" destOrd="0" presId="urn:microsoft.com/office/officeart/2005/8/layout/vList5"/>
    <dgm:cxn modelId="{8117FE2F-5169-4694-B2E3-767C6DF7DC65}" type="presParOf" srcId="{6298261A-1F2F-41E1-9E8A-4057A03A24A4}" destId="{CFFB794A-942B-4F3A-B912-02064298F26C}" srcOrd="0" destOrd="0" presId="urn:microsoft.com/office/officeart/2005/8/layout/vList5"/>
    <dgm:cxn modelId="{12B40546-FA54-4A24-BCAF-64D922A2E43E}" type="presParOf" srcId="{6298261A-1F2F-41E1-9E8A-4057A03A24A4}" destId="{5EDFBA07-1F14-4A4D-AD37-7F7C156ADD60}" srcOrd="1" destOrd="0" presId="urn:microsoft.com/office/officeart/2005/8/layout/vList5"/>
    <dgm:cxn modelId="{49DF6429-3E54-4CE8-90B2-5267C31E087B}" type="presParOf" srcId="{6ECC9BB0-EAD6-4F11-B748-FE3918E39873}" destId="{8526A946-97B1-4B03-8961-7970D361CB0F}" srcOrd="1" destOrd="0" presId="urn:microsoft.com/office/officeart/2005/8/layout/vList5"/>
    <dgm:cxn modelId="{33097FAF-7DCC-4DCA-82A4-F18DA7051730}" type="presParOf" srcId="{6ECC9BB0-EAD6-4F11-B748-FE3918E39873}" destId="{1BEFEEF1-F64A-4BB3-A6D3-B192EBBE1553}" srcOrd="2" destOrd="0" presId="urn:microsoft.com/office/officeart/2005/8/layout/vList5"/>
    <dgm:cxn modelId="{B7FD8442-E454-44B6-B414-E574D6862CED}" type="presParOf" srcId="{1BEFEEF1-F64A-4BB3-A6D3-B192EBBE1553}" destId="{85A0A11B-C695-4593-BBBE-F86C1923EBAA}" srcOrd="0" destOrd="0" presId="urn:microsoft.com/office/officeart/2005/8/layout/vList5"/>
    <dgm:cxn modelId="{D1E171F8-EEF6-4815-8E02-F11A36C9DC99}" type="presParOf" srcId="{1BEFEEF1-F64A-4BB3-A6D3-B192EBBE1553}" destId="{4FB28831-A087-407A-8252-5C19C1DA3C8C}" srcOrd="1" destOrd="0" presId="urn:microsoft.com/office/officeart/2005/8/layout/vList5"/>
    <dgm:cxn modelId="{FABC10BE-A2ED-4AE4-A123-A5E13C162AC7}" type="presParOf" srcId="{6ECC9BB0-EAD6-4F11-B748-FE3918E39873}" destId="{51A16442-944A-417B-8E72-86E974FA45DE}" srcOrd="3" destOrd="0" presId="urn:microsoft.com/office/officeart/2005/8/layout/vList5"/>
    <dgm:cxn modelId="{C055FA10-35D4-449D-8D6E-7695D1980D4B}" type="presParOf" srcId="{6ECC9BB0-EAD6-4F11-B748-FE3918E39873}" destId="{9BFDB1AD-E7E8-4350-8D15-22ABAE55F470}" srcOrd="4" destOrd="0" presId="urn:microsoft.com/office/officeart/2005/8/layout/vList5"/>
    <dgm:cxn modelId="{4E91B152-A48C-420B-A442-26E2F66F35C6}" type="presParOf" srcId="{9BFDB1AD-E7E8-4350-8D15-22ABAE55F470}" destId="{5740E837-7DD4-4C1A-984E-2A8D68636F21}" srcOrd="0" destOrd="0" presId="urn:microsoft.com/office/officeart/2005/8/layout/vList5"/>
    <dgm:cxn modelId="{26581B6C-1599-4FBD-97A8-28D30D1B4D6C}" type="presParOf" srcId="{9BFDB1AD-E7E8-4350-8D15-22ABAE55F470}" destId="{5BEC59D1-4184-4AB5-8AE3-7583574D1BE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FB5A5E-A5C7-4D6C-A360-751FD98045B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3EB9258-A3DC-499D-BBE1-6C49D3B319D3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generaron cambios de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estado agregado a ejecución 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primer</a:t>
          </a:r>
          <a:r>
            <a:rPr lang="es-ES" sz="14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trimestre de la vigencia 20245</a:t>
          </a:r>
          <a:endParaRPr lang="es-CO" sz="2400" dirty="0">
            <a:solidFill>
              <a:schemeClr val="bg1"/>
            </a:solidFill>
          </a:endParaRPr>
        </a:p>
      </dgm:t>
    </dgm:pt>
    <dgm:pt modelId="{4C9A237D-EC66-48D4-B7E7-5457A6E0385E}" type="parTrans" cxnId="{B931FC31-E2C3-4196-B5EE-B0084AF9111A}">
      <dgm:prSet/>
      <dgm:spPr/>
      <dgm:t>
        <a:bodyPr/>
        <a:lstStyle/>
        <a:p>
          <a:endParaRPr lang="es-CO"/>
        </a:p>
      </dgm:t>
    </dgm:pt>
    <dgm:pt modelId="{420AD8FB-BE0E-4B37-8EED-0EB162938F1E}" type="sibTrans" cxnId="{B931FC31-E2C3-4196-B5EE-B0084AF9111A}">
      <dgm:prSet/>
      <dgm:spPr/>
      <dgm:t>
        <a:bodyPr/>
        <a:lstStyle/>
        <a:p>
          <a:endParaRPr lang="es-CO"/>
        </a:p>
      </dgm:t>
    </dgm:pt>
    <dgm:pt modelId="{E7CFEB62-AC08-449F-B550-16BCF0836910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  <a:cs typeface="Arial" panose="020B0604020202020204" pitchFamily="34" charset="0"/>
            </a:rPr>
            <a:t>Dirección de Planeación Institucional (2) Planes de Mejora.</a:t>
          </a:r>
          <a:endParaRPr lang="es-CO" sz="1200" dirty="0">
            <a:latin typeface="Century Gothic" panose="020B0502020202020204" pitchFamily="34" charset="0"/>
            <a:cs typeface="Arial" panose="020B0604020202020204" pitchFamily="34" charset="0"/>
          </a:endParaRPr>
        </a:p>
      </dgm:t>
    </dgm:pt>
    <dgm:pt modelId="{4442CBCC-E2C3-472E-A69F-DAB6AB2BD010}" type="parTrans" cxnId="{93D70F9C-AE0D-4C6C-8A3F-D7CAE495DB12}">
      <dgm:prSet/>
      <dgm:spPr/>
      <dgm:t>
        <a:bodyPr/>
        <a:lstStyle/>
        <a:p>
          <a:endParaRPr lang="es-CO"/>
        </a:p>
      </dgm:t>
    </dgm:pt>
    <dgm:pt modelId="{DC53DCE1-51D4-44C5-ADBF-FAD3368C5ACB}" type="sibTrans" cxnId="{93D70F9C-AE0D-4C6C-8A3F-D7CAE495DB12}">
      <dgm:prSet/>
      <dgm:spPr/>
      <dgm:t>
        <a:bodyPr/>
        <a:lstStyle/>
        <a:p>
          <a:endParaRPr lang="es-CO"/>
        </a:p>
      </dgm:t>
    </dgm:pt>
    <dgm:pt modelId="{BDDB9728-343D-4F0E-8A65-E7323F3E1E48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dieron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cierre 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primer trimestre de la vigencia 2025</a:t>
          </a:r>
          <a:endParaRPr lang="es-CO" sz="1600" dirty="0">
            <a:solidFill>
              <a:schemeClr val="bg1"/>
            </a:solidFill>
          </a:endParaRPr>
        </a:p>
      </dgm:t>
    </dgm:pt>
    <dgm:pt modelId="{E93E93ED-DAF3-41FB-8807-50EEB821DA4E}" type="parTrans" cxnId="{C7A0F7BC-5843-415D-8C85-FE3B290DCAC4}">
      <dgm:prSet/>
      <dgm:spPr/>
      <dgm:t>
        <a:bodyPr/>
        <a:lstStyle/>
        <a:p>
          <a:endParaRPr lang="es-CO"/>
        </a:p>
      </dgm:t>
    </dgm:pt>
    <dgm:pt modelId="{AD3C0465-CA68-44E8-9BAD-90753CA07687}" type="sibTrans" cxnId="{C7A0F7BC-5843-415D-8C85-FE3B290DCAC4}">
      <dgm:prSet/>
      <dgm:spPr/>
      <dgm:t>
        <a:bodyPr/>
        <a:lstStyle/>
        <a:p>
          <a:endParaRPr lang="es-CO"/>
        </a:p>
      </dgm:t>
    </dgm:pt>
    <dgm:pt modelId="{E0BD892B-6C8C-4B99-AA3D-D644828F36EF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Atención al Ciudadano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E45673FC-6B3F-4867-AC26-F2113267B6F7}" type="parTrans" cxnId="{A37D4025-B25C-4CEF-93B2-A2CB108794BE}">
      <dgm:prSet/>
      <dgm:spPr/>
      <dgm:t>
        <a:bodyPr/>
        <a:lstStyle/>
        <a:p>
          <a:endParaRPr lang="es-CO"/>
        </a:p>
      </dgm:t>
    </dgm:pt>
    <dgm:pt modelId="{6DDC014D-6C80-4E50-9470-FF1C941EB1AE}" type="sibTrans" cxnId="{A37D4025-B25C-4CEF-93B2-A2CB108794BE}">
      <dgm:prSet/>
      <dgm:spPr/>
      <dgm:t>
        <a:bodyPr/>
        <a:lstStyle/>
        <a:p>
          <a:endParaRPr lang="es-CO"/>
        </a:p>
      </dgm:t>
    </dgm:pt>
    <dgm:pt modelId="{E38564F2-6BCE-42D2-8D82-D7306C22E273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Control Disciplinario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A57597BA-5BE9-4A3C-9D1A-D0AB92915BB4}" type="parTrans" cxnId="{21F1707F-1537-40BA-98BF-A59C52D26157}">
      <dgm:prSet/>
      <dgm:spPr/>
      <dgm:t>
        <a:bodyPr/>
        <a:lstStyle/>
        <a:p>
          <a:endParaRPr lang="es-CO"/>
        </a:p>
      </dgm:t>
    </dgm:pt>
    <dgm:pt modelId="{B2C3DA77-BBFB-4A49-8BB1-ABCDDACB3E7A}" type="sibTrans" cxnId="{21F1707F-1537-40BA-98BF-A59C52D26157}">
      <dgm:prSet/>
      <dgm:spPr/>
      <dgm:t>
        <a:bodyPr/>
        <a:lstStyle/>
        <a:p>
          <a:endParaRPr lang="es-CO"/>
        </a:p>
      </dgm:t>
    </dgm:pt>
    <dgm:pt modelId="{3699CE59-7288-47FF-9216-FDA57975CFAA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se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no generaron cambios de estado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durante el primer trimestre de la vigencia 2025</a:t>
          </a:r>
          <a:r>
            <a:rPr lang="en-US" sz="1600" b="0" i="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​.</a:t>
          </a:r>
          <a:endParaRPr lang="es-CO" sz="1600" dirty="0">
            <a:solidFill>
              <a:schemeClr val="bg1"/>
            </a:solidFill>
          </a:endParaRPr>
        </a:p>
      </dgm:t>
    </dgm:pt>
    <dgm:pt modelId="{FBFFFF95-15A2-45A0-AE03-00BD1F5409D7}" type="parTrans" cxnId="{7E85CE21-8762-4673-8D18-F2A101914FB6}">
      <dgm:prSet/>
      <dgm:spPr/>
      <dgm:t>
        <a:bodyPr/>
        <a:lstStyle/>
        <a:p>
          <a:endParaRPr lang="es-CO"/>
        </a:p>
      </dgm:t>
    </dgm:pt>
    <dgm:pt modelId="{7B971E9E-5C97-413B-A95B-97415AD18996}" type="sibTrans" cxnId="{7E85CE21-8762-4673-8D18-F2A101914FB6}">
      <dgm:prSet/>
      <dgm:spPr/>
      <dgm:t>
        <a:bodyPr/>
        <a:lstStyle/>
        <a:p>
          <a:endParaRPr lang="es-CO"/>
        </a:p>
      </dgm:t>
    </dgm:pt>
    <dgm:pt modelId="{BF388AA6-4291-42E0-833E-6386FE33A47D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Control Interno.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42C5117A-9624-4616-BAFE-52A16CA60F4E}" type="parTrans" cxnId="{9DD98567-A6FD-42D4-B2EA-948A92BEABEE}">
      <dgm:prSet/>
      <dgm:spPr/>
      <dgm:t>
        <a:bodyPr/>
        <a:lstStyle/>
        <a:p>
          <a:endParaRPr lang="es-CO"/>
        </a:p>
      </dgm:t>
    </dgm:pt>
    <dgm:pt modelId="{91325B1E-13D9-4521-9686-A3126DE03E72}" type="sibTrans" cxnId="{9DD98567-A6FD-42D4-B2EA-948A92BEABEE}">
      <dgm:prSet/>
      <dgm:spPr/>
      <dgm:t>
        <a:bodyPr/>
        <a:lstStyle/>
        <a:p>
          <a:endParaRPr lang="es-CO"/>
        </a:p>
      </dgm:t>
    </dgm:pt>
    <dgm:pt modelId="{3A42CD1A-0030-474B-A0BE-01EAC729819E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Sistema de Gestión Ambiental.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AF285C36-EFFE-4440-AAEA-E5B45416C48F}" type="parTrans" cxnId="{8E80A99F-4867-48D4-BBDE-605B4B0C6D87}">
      <dgm:prSet/>
      <dgm:spPr/>
      <dgm:t>
        <a:bodyPr/>
        <a:lstStyle/>
        <a:p>
          <a:endParaRPr lang="es-CO"/>
        </a:p>
      </dgm:t>
    </dgm:pt>
    <dgm:pt modelId="{B8F15063-29C1-4085-BB8D-825D07E14B7E}" type="sibTrans" cxnId="{8E80A99F-4867-48D4-BBDE-605B4B0C6D87}">
      <dgm:prSet/>
      <dgm:spPr/>
      <dgm:t>
        <a:bodyPr/>
        <a:lstStyle/>
        <a:p>
          <a:endParaRPr lang="es-CO"/>
        </a:p>
      </dgm:t>
    </dgm:pt>
    <dgm:pt modelId="{781903CC-3839-4392-B8E5-1ED4107A5BA8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Sistemas y Tecnología (2) Planes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02CA4284-C2F5-4A42-A5BB-9717906AFD01}" type="parTrans" cxnId="{4318B738-447D-447F-8B8D-22DED9ED9F2D}">
      <dgm:prSet/>
      <dgm:spPr/>
      <dgm:t>
        <a:bodyPr/>
        <a:lstStyle/>
        <a:p>
          <a:endParaRPr lang="es-CO"/>
        </a:p>
      </dgm:t>
    </dgm:pt>
    <dgm:pt modelId="{7FA05EE7-733A-47BB-B979-0BD90346F94E}" type="sibTrans" cxnId="{4318B738-447D-447F-8B8D-22DED9ED9F2D}">
      <dgm:prSet/>
      <dgm:spPr/>
      <dgm:t>
        <a:bodyPr/>
        <a:lstStyle/>
        <a:p>
          <a:endParaRPr lang="es-CO"/>
        </a:p>
      </dgm:t>
    </dgm:pt>
    <dgm:pt modelId="{E7AFA72A-E323-44DE-B2F1-BAD51C9AD512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Jurídica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9F54C40B-3BDC-4402-A34A-8125DBA81C57}" type="parTrans" cxnId="{97A9983D-A644-40B1-B6AB-397A65CBBCE4}">
      <dgm:prSet/>
      <dgm:spPr/>
      <dgm:t>
        <a:bodyPr/>
        <a:lstStyle/>
        <a:p>
          <a:endParaRPr lang="es-CO"/>
        </a:p>
      </dgm:t>
    </dgm:pt>
    <dgm:pt modelId="{1259D12A-E302-4AE2-8236-B7C05800941F}" type="sibTrans" cxnId="{97A9983D-A644-40B1-B6AB-397A65CBBCE4}">
      <dgm:prSet/>
      <dgm:spPr/>
      <dgm:t>
        <a:bodyPr/>
        <a:lstStyle/>
        <a:p>
          <a:endParaRPr lang="es-CO"/>
        </a:p>
      </dgm:t>
    </dgm:pt>
    <dgm:pt modelId="{3AC24E36-F750-4025-8824-35DFDCCB3870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Asesora de Comunicaciones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DD7965A4-C877-4832-8B57-F3139A2F66F1}" type="parTrans" cxnId="{A88D5DA9-3A13-4CE9-871A-309220B3AEF5}">
      <dgm:prSet/>
      <dgm:spPr/>
      <dgm:t>
        <a:bodyPr/>
        <a:lstStyle/>
        <a:p>
          <a:endParaRPr lang="es-CO"/>
        </a:p>
      </dgm:t>
    </dgm:pt>
    <dgm:pt modelId="{3CD6F3A6-BD49-4BFD-8889-9AE824558835}" type="sibTrans" cxnId="{A88D5DA9-3A13-4CE9-871A-309220B3AEF5}">
      <dgm:prSet/>
      <dgm:spPr/>
      <dgm:t>
        <a:bodyPr/>
        <a:lstStyle/>
        <a:p>
          <a:endParaRPr lang="es-CO"/>
        </a:p>
      </dgm:t>
    </dgm:pt>
    <dgm:pt modelId="{93E11C67-030A-4230-B444-C6C22C2EC745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Archivo y Correspondencia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63C11DE6-96CA-45D7-962B-48EAECC9A6E5}" type="parTrans" cxnId="{E67BA81F-B7CF-4A3D-8CDE-F7940FA63D94}">
      <dgm:prSet/>
      <dgm:spPr/>
      <dgm:t>
        <a:bodyPr/>
        <a:lstStyle/>
        <a:p>
          <a:endParaRPr lang="es-CO"/>
        </a:p>
      </dgm:t>
    </dgm:pt>
    <dgm:pt modelId="{ED7276F3-C022-4DB9-AC94-BECD7EE1F420}" type="sibTrans" cxnId="{E67BA81F-B7CF-4A3D-8CDE-F7940FA63D94}">
      <dgm:prSet/>
      <dgm:spPr/>
      <dgm:t>
        <a:bodyPr/>
        <a:lstStyle/>
        <a:p>
          <a:endParaRPr lang="es-CO"/>
        </a:p>
      </dgm:t>
    </dgm:pt>
    <dgm:pt modelId="{320276C2-E85B-4301-90C3-40AB79F6879F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Calidad.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4949A018-8E6C-4EEB-B0A8-B65C18C36C4B}" type="parTrans" cxnId="{118F7593-8992-4D94-8780-F38D101A227F}">
      <dgm:prSet/>
      <dgm:spPr/>
      <dgm:t>
        <a:bodyPr/>
        <a:lstStyle/>
        <a:p>
          <a:endParaRPr lang="es-CO"/>
        </a:p>
      </dgm:t>
    </dgm:pt>
    <dgm:pt modelId="{BCEFCB19-9A57-4614-B7A7-512F9876555B}" type="sibTrans" cxnId="{118F7593-8992-4D94-8780-F38D101A227F}">
      <dgm:prSet/>
      <dgm:spPr/>
      <dgm:t>
        <a:bodyPr/>
        <a:lstStyle/>
        <a:p>
          <a:endParaRPr lang="es-CO"/>
        </a:p>
      </dgm:t>
    </dgm:pt>
    <dgm:pt modelId="{60FF9948-46DF-47EF-9E23-A8CCDF910277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Secretaría General.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DB1DC44F-38FE-4AF7-AE8E-988E61A52661}" type="parTrans" cxnId="{C24A0F22-27E5-4ADB-BD20-75CB32E7919F}">
      <dgm:prSet/>
      <dgm:spPr/>
      <dgm:t>
        <a:bodyPr/>
        <a:lstStyle/>
        <a:p>
          <a:endParaRPr lang="es-CO"/>
        </a:p>
      </dgm:t>
    </dgm:pt>
    <dgm:pt modelId="{63E31760-A7C4-4215-BD50-8343E9399BF7}" type="sibTrans" cxnId="{C24A0F22-27E5-4ADB-BD20-75CB32E7919F}">
      <dgm:prSet/>
      <dgm:spPr/>
      <dgm:t>
        <a:bodyPr/>
        <a:lstStyle/>
        <a:p>
          <a:endParaRPr lang="es-CO"/>
        </a:p>
      </dgm:t>
    </dgm:pt>
    <dgm:pt modelId="{B2CD2437-48AB-4614-830E-C8000D887207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Admisiones y Registro.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204BBFD0-F854-4384-B69F-C3D7922F043E}" type="parTrans" cxnId="{86A49EAD-BF83-46F6-AD36-23F0C07F01CE}">
      <dgm:prSet/>
      <dgm:spPr/>
      <dgm:t>
        <a:bodyPr/>
        <a:lstStyle/>
        <a:p>
          <a:endParaRPr lang="es-CO"/>
        </a:p>
      </dgm:t>
    </dgm:pt>
    <dgm:pt modelId="{13889316-CBB6-4350-A81C-B55A72C4FA20}" type="sibTrans" cxnId="{86A49EAD-BF83-46F6-AD36-23F0C07F01CE}">
      <dgm:prSet/>
      <dgm:spPr/>
      <dgm:t>
        <a:bodyPr/>
        <a:lstStyle/>
        <a:p>
          <a:endParaRPr lang="es-CO"/>
        </a:p>
      </dgm:t>
    </dgm:pt>
    <dgm:pt modelId="{9D161F8F-61E2-4D14-8772-7A20123EB315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Atención al Ciudadano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D56CA08A-882D-4DB3-939A-7C1A6350631C}" type="parTrans" cxnId="{48AD32D1-96BB-47D0-9FC1-0B47DF43EF87}">
      <dgm:prSet/>
      <dgm:spPr/>
      <dgm:t>
        <a:bodyPr/>
        <a:lstStyle/>
        <a:p>
          <a:endParaRPr lang="es-CO"/>
        </a:p>
      </dgm:t>
    </dgm:pt>
    <dgm:pt modelId="{90A9ADF1-D965-428B-8190-AC039F9E4E1E}" type="sibTrans" cxnId="{48AD32D1-96BB-47D0-9FC1-0B47DF43EF87}">
      <dgm:prSet/>
      <dgm:spPr/>
      <dgm:t>
        <a:bodyPr/>
        <a:lstStyle/>
        <a:p>
          <a:endParaRPr lang="es-CO"/>
        </a:p>
      </dgm:t>
    </dgm:pt>
    <dgm:pt modelId="{6ECC9BB0-EAD6-4F11-B748-FE3918E39873}" type="pres">
      <dgm:prSet presAssocID="{5EFB5A5E-A5C7-4D6C-A360-751FD98045B4}" presName="Name0" presStyleCnt="0">
        <dgm:presLayoutVars>
          <dgm:dir/>
          <dgm:animLvl val="lvl"/>
          <dgm:resizeHandles val="exact"/>
        </dgm:presLayoutVars>
      </dgm:prSet>
      <dgm:spPr/>
    </dgm:pt>
    <dgm:pt modelId="{6298261A-1F2F-41E1-9E8A-4057A03A24A4}" type="pres">
      <dgm:prSet presAssocID="{73EB9258-A3DC-499D-BBE1-6C49D3B319D3}" presName="linNode" presStyleCnt="0"/>
      <dgm:spPr/>
    </dgm:pt>
    <dgm:pt modelId="{CFFB794A-942B-4F3A-B912-02064298F26C}" type="pres">
      <dgm:prSet presAssocID="{73EB9258-A3DC-499D-BBE1-6C49D3B319D3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EDFBA07-1F14-4A4D-AD37-7F7C156ADD60}" type="pres">
      <dgm:prSet presAssocID="{73EB9258-A3DC-499D-BBE1-6C49D3B319D3}" presName="descendantText" presStyleLbl="alignAccFollowNode1" presStyleIdx="0" presStyleCnt="3">
        <dgm:presLayoutVars>
          <dgm:bulletEnabled val="1"/>
        </dgm:presLayoutVars>
      </dgm:prSet>
      <dgm:spPr/>
    </dgm:pt>
    <dgm:pt modelId="{8526A946-97B1-4B03-8961-7970D361CB0F}" type="pres">
      <dgm:prSet presAssocID="{420AD8FB-BE0E-4B37-8EED-0EB162938F1E}" presName="sp" presStyleCnt="0"/>
      <dgm:spPr/>
    </dgm:pt>
    <dgm:pt modelId="{1BEFEEF1-F64A-4BB3-A6D3-B192EBBE1553}" type="pres">
      <dgm:prSet presAssocID="{BDDB9728-343D-4F0E-8A65-E7323F3E1E48}" presName="linNode" presStyleCnt="0"/>
      <dgm:spPr/>
    </dgm:pt>
    <dgm:pt modelId="{85A0A11B-C695-4593-BBBE-F86C1923EBAA}" type="pres">
      <dgm:prSet presAssocID="{BDDB9728-343D-4F0E-8A65-E7323F3E1E48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FB28831-A087-407A-8252-5C19C1DA3C8C}" type="pres">
      <dgm:prSet presAssocID="{BDDB9728-343D-4F0E-8A65-E7323F3E1E48}" presName="descendantText" presStyleLbl="alignAccFollowNode1" presStyleIdx="1" presStyleCnt="3" custScaleY="110004">
        <dgm:presLayoutVars>
          <dgm:bulletEnabled val="1"/>
        </dgm:presLayoutVars>
      </dgm:prSet>
      <dgm:spPr/>
    </dgm:pt>
    <dgm:pt modelId="{51A16442-944A-417B-8E72-86E974FA45DE}" type="pres">
      <dgm:prSet presAssocID="{AD3C0465-CA68-44E8-9BAD-90753CA07687}" presName="sp" presStyleCnt="0"/>
      <dgm:spPr/>
    </dgm:pt>
    <dgm:pt modelId="{9BFDB1AD-E7E8-4350-8D15-22ABAE55F470}" type="pres">
      <dgm:prSet presAssocID="{3699CE59-7288-47FF-9216-FDA57975CFAA}" presName="linNode" presStyleCnt="0"/>
      <dgm:spPr/>
    </dgm:pt>
    <dgm:pt modelId="{5740E837-7DD4-4C1A-984E-2A8D68636F21}" type="pres">
      <dgm:prSet presAssocID="{3699CE59-7288-47FF-9216-FDA57975CFA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BEC59D1-4184-4AB5-8AE3-7583574D1BE6}" type="pres">
      <dgm:prSet presAssocID="{3699CE59-7288-47FF-9216-FDA57975CFAA}" presName="descendantText" presStyleLbl="alignAccFollowNode1" presStyleIdx="2" presStyleCnt="3" custScaleY="109939">
        <dgm:presLayoutVars>
          <dgm:bulletEnabled val="1"/>
        </dgm:presLayoutVars>
      </dgm:prSet>
      <dgm:spPr/>
    </dgm:pt>
  </dgm:ptLst>
  <dgm:cxnLst>
    <dgm:cxn modelId="{14C74D10-C969-4390-8A59-82C0EEC50464}" type="presOf" srcId="{73EB9258-A3DC-499D-BBE1-6C49D3B319D3}" destId="{CFFB794A-942B-4F3A-B912-02064298F26C}" srcOrd="0" destOrd="0" presId="urn:microsoft.com/office/officeart/2005/8/layout/vList5"/>
    <dgm:cxn modelId="{7B33EE11-9A42-413D-9AF3-D58AE4D78BCB}" type="presOf" srcId="{3AC24E36-F750-4025-8824-35DFDCCB3870}" destId="{5EDFBA07-1F14-4A4D-AD37-7F7C156ADD60}" srcOrd="0" destOrd="3" presId="urn:microsoft.com/office/officeart/2005/8/layout/vList5"/>
    <dgm:cxn modelId="{E67BA81F-B7CF-4A3D-8CDE-F7940FA63D94}" srcId="{BDDB9728-343D-4F0E-8A65-E7323F3E1E48}" destId="{93E11C67-030A-4230-B444-C6C22C2EC745}" srcOrd="2" destOrd="0" parTransId="{63C11DE6-96CA-45D7-962B-48EAECC9A6E5}" sibTransId="{ED7276F3-C022-4DB9-AC94-BECD7EE1F420}"/>
    <dgm:cxn modelId="{A883CE21-785E-434F-85F2-D6B03C23BF9A}" type="presOf" srcId="{3699CE59-7288-47FF-9216-FDA57975CFAA}" destId="{5740E837-7DD4-4C1A-984E-2A8D68636F21}" srcOrd="0" destOrd="0" presId="urn:microsoft.com/office/officeart/2005/8/layout/vList5"/>
    <dgm:cxn modelId="{7E85CE21-8762-4673-8D18-F2A101914FB6}" srcId="{5EFB5A5E-A5C7-4D6C-A360-751FD98045B4}" destId="{3699CE59-7288-47FF-9216-FDA57975CFAA}" srcOrd="2" destOrd="0" parTransId="{FBFFFF95-15A2-45A0-AE03-00BD1F5409D7}" sibTransId="{7B971E9E-5C97-413B-A95B-97415AD18996}"/>
    <dgm:cxn modelId="{C24A0F22-27E5-4ADB-BD20-75CB32E7919F}" srcId="{3699CE59-7288-47FF-9216-FDA57975CFAA}" destId="{60FF9948-46DF-47EF-9E23-A8CCDF910277}" srcOrd="3" destOrd="0" parTransId="{DB1DC44F-38FE-4AF7-AE8E-988E61A52661}" sibTransId="{63E31760-A7C4-4215-BD50-8343E9399BF7}"/>
    <dgm:cxn modelId="{A37D4025-B25C-4CEF-93B2-A2CB108794BE}" srcId="{BDDB9728-343D-4F0E-8A65-E7323F3E1E48}" destId="{E0BD892B-6C8C-4B99-AA3D-D644828F36EF}" srcOrd="0" destOrd="0" parTransId="{E45673FC-6B3F-4867-AC26-F2113267B6F7}" sibTransId="{6DDC014D-6C80-4E50-9470-FF1C941EB1AE}"/>
    <dgm:cxn modelId="{B931FC31-E2C3-4196-B5EE-B0084AF9111A}" srcId="{5EFB5A5E-A5C7-4D6C-A360-751FD98045B4}" destId="{73EB9258-A3DC-499D-BBE1-6C49D3B319D3}" srcOrd="0" destOrd="0" parTransId="{4C9A237D-EC66-48D4-B7E7-5457A6E0385E}" sibTransId="{420AD8FB-BE0E-4B37-8EED-0EB162938F1E}"/>
    <dgm:cxn modelId="{4318B738-447D-447F-8B8D-22DED9ED9F2D}" srcId="{73EB9258-A3DC-499D-BBE1-6C49D3B319D3}" destId="{781903CC-3839-4392-B8E5-1ED4107A5BA8}" srcOrd="1" destOrd="0" parTransId="{02CA4284-C2F5-4A42-A5BB-9717906AFD01}" sibTransId="{7FA05EE7-733A-47BB-B979-0BD90346F94E}"/>
    <dgm:cxn modelId="{97A9983D-A644-40B1-B6AB-397A65CBBCE4}" srcId="{73EB9258-A3DC-499D-BBE1-6C49D3B319D3}" destId="{E7AFA72A-E323-44DE-B2F1-BAD51C9AD512}" srcOrd="2" destOrd="0" parTransId="{9F54C40B-3BDC-4402-A34A-8125DBA81C57}" sibTransId="{1259D12A-E302-4AE2-8236-B7C05800941F}"/>
    <dgm:cxn modelId="{D747AB3E-FE0E-405A-8B5D-075EF4D42A41}" type="presOf" srcId="{B2CD2437-48AB-4614-830E-C8000D887207}" destId="{5BEC59D1-4184-4AB5-8AE3-7583574D1BE6}" srcOrd="0" destOrd="4" presId="urn:microsoft.com/office/officeart/2005/8/layout/vList5"/>
    <dgm:cxn modelId="{A0199B5E-F209-4D38-8174-F68E6EA0DFE9}" type="presOf" srcId="{3A42CD1A-0030-474B-A0BE-01EAC729819E}" destId="{5BEC59D1-4184-4AB5-8AE3-7583574D1BE6}" srcOrd="0" destOrd="1" presId="urn:microsoft.com/office/officeart/2005/8/layout/vList5"/>
    <dgm:cxn modelId="{F4F33C41-FC9D-4CD8-ADA2-5BEAB0605321}" type="presOf" srcId="{BF388AA6-4291-42E0-833E-6386FE33A47D}" destId="{5BEC59D1-4184-4AB5-8AE3-7583574D1BE6}" srcOrd="0" destOrd="0" presId="urn:microsoft.com/office/officeart/2005/8/layout/vList5"/>
    <dgm:cxn modelId="{9DD98567-A6FD-42D4-B2EA-948A92BEABEE}" srcId="{3699CE59-7288-47FF-9216-FDA57975CFAA}" destId="{BF388AA6-4291-42E0-833E-6386FE33A47D}" srcOrd="0" destOrd="0" parTransId="{42C5117A-9624-4616-BAFE-52A16CA60F4E}" sibTransId="{91325B1E-13D9-4521-9686-A3126DE03E72}"/>
    <dgm:cxn modelId="{CAF94B72-D19E-430B-930C-AFF78AA91EDB}" type="presOf" srcId="{E38564F2-6BCE-42D2-8D82-D7306C22E273}" destId="{4FB28831-A087-407A-8252-5C19C1DA3C8C}" srcOrd="0" destOrd="1" presId="urn:microsoft.com/office/officeart/2005/8/layout/vList5"/>
    <dgm:cxn modelId="{21F1707F-1537-40BA-98BF-A59C52D26157}" srcId="{BDDB9728-343D-4F0E-8A65-E7323F3E1E48}" destId="{E38564F2-6BCE-42D2-8D82-D7306C22E273}" srcOrd="1" destOrd="0" parTransId="{A57597BA-5BE9-4A3C-9D1A-D0AB92915BB4}" sibTransId="{B2C3DA77-BBFB-4A49-8BB1-ABCDDACB3E7A}"/>
    <dgm:cxn modelId="{D6B13282-FFE2-4863-BE49-39FA235E470B}" type="presOf" srcId="{E7AFA72A-E323-44DE-B2F1-BAD51C9AD512}" destId="{5EDFBA07-1F14-4A4D-AD37-7F7C156ADD60}" srcOrd="0" destOrd="2" presId="urn:microsoft.com/office/officeart/2005/8/layout/vList5"/>
    <dgm:cxn modelId="{118F7593-8992-4D94-8780-F38D101A227F}" srcId="{3699CE59-7288-47FF-9216-FDA57975CFAA}" destId="{320276C2-E85B-4301-90C3-40AB79F6879F}" srcOrd="2" destOrd="0" parTransId="{4949A018-8E6C-4EEB-B0A8-B65C18C36C4B}" sibTransId="{BCEFCB19-9A57-4614-B7A7-512F9876555B}"/>
    <dgm:cxn modelId="{7EBBAF93-5339-452F-9AAE-FA2721CC1E08}" type="presOf" srcId="{5EFB5A5E-A5C7-4D6C-A360-751FD98045B4}" destId="{6ECC9BB0-EAD6-4F11-B748-FE3918E39873}" srcOrd="0" destOrd="0" presId="urn:microsoft.com/office/officeart/2005/8/layout/vList5"/>
    <dgm:cxn modelId="{CBFEE494-4101-4C4C-AE70-25C354C8B450}" type="presOf" srcId="{9D161F8F-61E2-4D14-8772-7A20123EB315}" destId="{5EDFBA07-1F14-4A4D-AD37-7F7C156ADD60}" srcOrd="0" destOrd="4" presId="urn:microsoft.com/office/officeart/2005/8/layout/vList5"/>
    <dgm:cxn modelId="{046BA29B-3700-401C-960C-55FCA4367951}" type="presOf" srcId="{60FF9948-46DF-47EF-9E23-A8CCDF910277}" destId="{5BEC59D1-4184-4AB5-8AE3-7583574D1BE6}" srcOrd="0" destOrd="3" presId="urn:microsoft.com/office/officeart/2005/8/layout/vList5"/>
    <dgm:cxn modelId="{93D70F9C-AE0D-4C6C-8A3F-D7CAE495DB12}" srcId="{73EB9258-A3DC-499D-BBE1-6C49D3B319D3}" destId="{E7CFEB62-AC08-449F-B550-16BCF0836910}" srcOrd="0" destOrd="0" parTransId="{4442CBCC-E2C3-472E-A69F-DAB6AB2BD010}" sibTransId="{DC53DCE1-51D4-44C5-ADBF-FAD3368C5ACB}"/>
    <dgm:cxn modelId="{8E80A99F-4867-48D4-BBDE-605B4B0C6D87}" srcId="{3699CE59-7288-47FF-9216-FDA57975CFAA}" destId="{3A42CD1A-0030-474B-A0BE-01EAC729819E}" srcOrd="1" destOrd="0" parTransId="{AF285C36-EFFE-4440-AAEA-E5B45416C48F}" sibTransId="{B8F15063-29C1-4085-BB8D-825D07E14B7E}"/>
    <dgm:cxn modelId="{A88D5DA9-3A13-4CE9-871A-309220B3AEF5}" srcId="{73EB9258-A3DC-499D-BBE1-6C49D3B319D3}" destId="{3AC24E36-F750-4025-8824-35DFDCCB3870}" srcOrd="3" destOrd="0" parTransId="{DD7965A4-C877-4832-8B57-F3139A2F66F1}" sibTransId="{3CD6F3A6-BD49-4BFD-8889-9AE824558835}"/>
    <dgm:cxn modelId="{86A49EAD-BF83-46F6-AD36-23F0C07F01CE}" srcId="{3699CE59-7288-47FF-9216-FDA57975CFAA}" destId="{B2CD2437-48AB-4614-830E-C8000D887207}" srcOrd="4" destOrd="0" parTransId="{204BBFD0-F854-4384-B69F-C3D7922F043E}" sibTransId="{13889316-CBB6-4350-A81C-B55A72C4FA20}"/>
    <dgm:cxn modelId="{817DF4B0-9679-4A99-BE94-ED0818F433A6}" type="presOf" srcId="{E0BD892B-6C8C-4B99-AA3D-D644828F36EF}" destId="{4FB28831-A087-407A-8252-5C19C1DA3C8C}" srcOrd="0" destOrd="0" presId="urn:microsoft.com/office/officeart/2005/8/layout/vList5"/>
    <dgm:cxn modelId="{DC84E4BB-8E25-48C3-8AA0-A65940C56BE7}" type="presOf" srcId="{93E11C67-030A-4230-B444-C6C22C2EC745}" destId="{4FB28831-A087-407A-8252-5C19C1DA3C8C}" srcOrd="0" destOrd="2" presId="urn:microsoft.com/office/officeart/2005/8/layout/vList5"/>
    <dgm:cxn modelId="{C7A0F7BC-5843-415D-8C85-FE3B290DCAC4}" srcId="{5EFB5A5E-A5C7-4D6C-A360-751FD98045B4}" destId="{BDDB9728-343D-4F0E-8A65-E7323F3E1E48}" srcOrd="1" destOrd="0" parTransId="{E93E93ED-DAF3-41FB-8807-50EEB821DA4E}" sibTransId="{AD3C0465-CA68-44E8-9BAD-90753CA07687}"/>
    <dgm:cxn modelId="{4B71E1C0-BDC5-43C3-8E7C-0BE1B49EF91D}" type="presOf" srcId="{320276C2-E85B-4301-90C3-40AB79F6879F}" destId="{5BEC59D1-4184-4AB5-8AE3-7583574D1BE6}" srcOrd="0" destOrd="2" presId="urn:microsoft.com/office/officeart/2005/8/layout/vList5"/>
    <dgm:cxn modelId="{F48F5ECF-2210-4EC3-BB3A-64D983B9BCFA}" type="presOf" srcId="{E7CFEB62-AC08-449F-B550-16BCF0836910}" destId="{5EDFBA07-1F14-4A4D-AD37-7F7C156ADD60}" srcOrd="0" destOrd="0" presId="urn:microsoft.com/office/officeart/2005/8/layout/vList5"/>
    <dgm:cxn modelId="{48AD32D1-96BB-47D0-9FC1-0B47DF43EF87}" srcId="{73EB9258-A3DC-499D-BBE1-6C49D3B319D3}" destId="{9D161F8F-61E2-4D14-8772-7A20123EB315}" srcOrd="4" destOrd="0" parTransId="{D56CA08A-882D-4DB3-939A-7C1A6350631C}" sibTransId="{90A9ADF1-D965-428B-8190-AC039F9E4E1E}"/>
    <dgm:cxn modelId="{6D95BEDF-0A74-4513-960B-2402D59DC0AF}" type="presOf" srcId="{781903CC-3839-4392-B8E5-1ED4107A5BA8}" destId="{5EDFBA07-1F14-4A4D-AD37-7F7C156ADD60}" srcOrd="0" destOrd="1" presId="urn:microsoft.com/office/officeart/2005/8/layout/vList5"/>
    <dgm:cxn modelId="{27C6A6FD-AFFD-4642-B3D2-D11AB26F591E}" type="presOf" srcId="{BDDB9728-343D-4F0E-8A65-E7323F3E1E48}" destId="{85A0A11B-C695-4593-BBBE-F86C1923EBAA}" srcOrd="0" destOrd="0" presId="urn:microsoft.com/office/officeart/2005/8/layout/vList5"/>
    <dgm:cxn modelId="{DB68A650-D25F-4ABA-BBCD-AC52DBAE9914}" type="presParOf" srcId="{6ECC9BB0-EAD6-4F11-B748-FE3918E39873}" destId="{6298261A-1F2F-41E1-9E8A-4057A03A24A4}" srcOrd="0" destOrd="0" presId="urn:microsoft.com/office/officeart/2005/8/layout/vList5"/>
    <dgm:cxn modelId="{8117FE2F-5169-4694-B2E3-767C6DF7DC65}" type="presParOf" srcId="{6298261A-1F2F-41E1-9E8A-4057A03A24A4}" destId="{CFFB794A-942B-4F3A-B912-02064298F26C}" srcOrd="0" destOrd="0" presId="urn:microsoft.com/office/officeart/2005/8/layout/vList5"/>
    <dgm:cxn modelId="{12B40546-FA54-4A24-BCAF-64D922A2E43E}" type="presParOf" srcId="{6298261A-1F2F-41E1-9E8A-4057A03A24A4}" destId="{5EDFBA07-1F14-4A4D-AD37-7F7C156ADD60}" srcOrd="1" destOrd="0" presId="urn:microsoft.com/office/officeart/2005/8/layout/vList5"/>
    <dgm:cxn modelId="{49DF6429-3E54-4CE8-90B2-5267C31E087B}" type="presParOf" srcId="{6ECC9BB0-EAD6-4F11-B748-FE3918E39873}" destId="{8526A946-97B1-4B03-8961-7970D361CB0F}" srcOrd="1" destOrd="0" presId="urn:microsoft.com/office/officeart/2005/8/layout/vList5"/>
    <dgm:cxn modelId="{33097FAF-7DCC-4DCA-82A4-F18DA7051730}" type="presParOf" srcId="{6ECC9BB0-EAD6-4F11-B748-FE3918E39873}" destId="{1BEFEEF1-F64A-4BB3-A6D3-B192EBBE1553}" srcOrd="2" destOrd="0" presId="urn:microsoft.com/office/officeart/2005/8/layout/vList5"/>
    <dgm:cxn modelId="{B7FD8442-E454-44B6-B414-E574D6862CED}" type="presParOf" srcId="{1BEFEEF1-F64A-4BB3-A6D3-B192EBBE1553}" destId="{85A0A11B-C695-4593-BBBE-F86C1923EBAA}" srcOrd="0" destOrd="0" presId="urn:microsoft.com/office/officeart/2005/8/layout/vList5"/>
    <dgm:cxn modelId="{D1E171F8-EEF6-4815-8E02-F11A36C9DC99}" type="presParOf" srcId="{1BEFEEF1-F64A-4BB3-A6D3-B192EBBE1553}" destId="{4FB28831-A087-407A-8252-5C19C1DA3C8C}" srcOrd="1" destOrd="0" presId="urn:microsoft.com/office/officeart/2005/8/layout/vList5"/>
    <dgm:cxn modelId="{FABC10BE-A2ED-4AE4-A123-A5E13C162AC7}" type="presParOf" srcId="{6ECC9BB0-EAD6-4F11-B748-FE3918E39873}" destId="{51A16442-944A-417B-8E72-86E974FA45DE}" srcOrd="3" destOrd="0" presId="urn:microsoft.com/office/officeart/2005/8/layout/vList5"/>
    <dgm:cxn modelId="{C055FA10-35D4-449D-8D6E-7695D1980D4B}" type="presParOf" srcId="{6ECC9BB0-EAD6-4F11-B748-FE3918E39873}" destId="{9BFDB1AD-E7E8-4350-8D15-22ABAE55F470}" srcOrd="4" destOrd="0" presId="urn:microsoft.com/office/officeart/2005/8/layout/vList5"/>
    <dgm:cxn modelId="{4E91B152-A48C-420B-A442-26E2F66F35C6}" type="presParOf" srcId="{9BFDB1AD-E7E8-4350-8D15-22ABAE55F470}" destId="{5740E837-7DD4-4C1A-984E-2A8D68636F21}" srcOrd="0" destOrd="0" presId="urn:microsoft.com/office/officeart/2005/8/layout/vList5"/>
    <dgm:cxn modelId="{26581B6C-1599-4FBD-97A8-28D30D1B4D6C}" type="presParOf" srcId="{9BFDB1AD-E7E8-4350-8D15-22ABAE55F470}" destId="{5BEC59D1-4184-4AB5-8AE3-7583574D1BE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DFBA07-1F14-4A4D-AD37-7F7C156ADD60}">
      <dsp:nvSpPr>
        <dsp:cNvPr id="0" name=""/>
        <dsp:cNvSpPr/>
      </dsp:nvSpPr>
      <dsp:spPr>
        <a:xfrm rot="5400000">
          <a:off x="4810831" y="-1702987"/>
          <a:ext cx="1432416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  <a:cs typeface="Arial" panose="020B0604020202020204" pitchFamily="34" charset="0"/>
            </a:rPr>
            <a:t>Interacción Social Universitaria (1) Plan de Mejora.</a:t>
          </a:r>
          <a:endParaRPr lang="es-CO" sz="1200" kern="1200" dirty="0">
            <a:latin typeface="Century Gothic" panose="020B0502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Educación Virtual y a Distancia (2) Planes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Facultad de Ciencias Agropecuarias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Desarrollo Académico (1) Plan de Mejora.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80" y="251689"/>
        <a:ext cx="5131995" cy="1292566"/>
      </dsp:txXfrm>
    </dsp:sp>
    <dsp:sp modelId="{CFFB794A-942B-4F3A-B912-02064298F26C}">
      <dsp:nvSpPr>
        <dsp:cNvPr id="0" name=""/>
        <dsp:cNvSpPr/>
      </dsp:nvSpPr>
      <dsp:spPr>
        <a:xfrm>
          <a:off x="0" y="2712"/>
          <a:ext cx="2926080" cy="1790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generaron cambios de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estado agregado a ejecución 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primer</a:t>
          </a:r>
          <a:r>
            <a:rPr lang="es-ES" sz="14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trimestre de la vigencia 20245</a:t>
          </a:r>
          <a:endParaRPr lang="es-CO" sz="2400" kern="1200" dirty="0">
            <a:solidFill>
              <a:schemeClr val="bg1"/>
            </a:solidFill>
          </a:endParaRPr>
        </a:p>
      </dsp:txBody>
      <dsp:txXfrm>
        <a:off x="87406" y="90118"/>
        <a:ext cx="2751268" cy="1615708"/>
      </dsp:txXfrm>
    </dsp:sp>
    <dsp:sp modelId="{4FB28831-A087-407A-8252-5C19C1DA3C8C}">
      <dsp:nvSpPr>
        <dsp:cNvPr id="0" name=""/>
        <dsp:cNvSpPr/>
      </dsp:nvSpPr>
      <dsp:spPr>
        <a:xfrm rot="5400000">
          <a:off x="4739182" y="177058"/>
          <a:ext cx="1575714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Unidad de Apoyo Académico (2) Planes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Vicerrectoría Académica (2) Planes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Investigación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Educación Virtual y a Distancia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Facultad de Ciencias Agropecuarias (2) Planes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Dialogando con el Mundo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del Programa de Música (1) Plan de Mejora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79" y="2067081"/>
        <a:ext cx="5125000" cy="1421874"/>
      </dsp:txXfrm>
    </dsp:sp>
    <dsp:sp modelId="{85A0A11B-C695-4593-BBBE-F86C1923EBAA}">
      <dsp:nvSpPr>
        <dsp:cNvPr id="0" name=""/>
        <dsp:cNvSpPr/>
      </dsp:nvSpPr>
      <dsp:spPr>
        <a:xfrm>
          <a:off x="0" y="1882758"/>
          <a:ext cx="2926080" cy="1790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dieron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cierre 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primer trimestre de la vigencia 2025</a:t>
          </a:r>
          <a:endParaRPr lang="es-CO" sz="1600" kern="1200" dirty="0">
            <a:solidFill>
              <a:schemeClr val="bg1"/>
            </a:solidFill>
          </a:endParaRPr>
        </a:p>
      </dsp:txBody>
      <dsp:txXfrm>
        <a:off x="87406" y="1970164"/>
        <a:ext cx="2751268" cy="1615708"/>
      </dsp:txXfrm>
    </dsp:sp>
    <dsp:sp modelId="{5BEC59D1-4184-4AB5-8AE3-7583574D1BE6}">
      <dsp:nvSpPr>
        <dsp:cNvPr id="0" name=""/>
        <dsp:cNvSpPr/>
      </dsp:nvSpPr>
      <dsp:spPr>
        <a:xfrm rot="5400000">
          <a:off x="4739648" y="2057105"/>
          <a:ext cx="1574783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Autoevaluación y Acreditación.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Posgrados.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Bienestar Universitario.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del Programa Psicología.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del Programa Administración de Empresas.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Facultad de Ciencias del deporte.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Facultad de Ingeniería.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Escuela de Formación Docente EFAD.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80" y="3947549"/>
        <a:ext cx="5125045" cy="1421033"/>
      </dsp:txXfrm>
    </dsp:sp>
    <dsp:sp modelId="{5740E837-7DD4-4C1A-984E-2A8D68636F21}">
      <dsp:nvSpPr>
        <dsp:cNvPr id="0" name=""/>
        <dsp:cNvSpPr/>
      </dsp:nvSpPr>
      <dsp:spPr>
        <a:xfrm>
          <a:off x="0" y="3762805"/>
          <a:ext cx="2926080" cy="1790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se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no generaron cambios de estado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durante el primer trimestre de la vigencia 2025</a:t>
          </a:r>
          <a:r>
            <a:rPr lang="en-US" sz="1600" b="0" i="0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​.</a:t>
          </a:r>
          <a:endParaRPr lang="es-CO" sz="1600" kern="1200" dirty="0">
            <a:solidFill>
              <a:schemeClr val="bg1"/>
            </a:solidFill>
          </a:endParaRPr>
        </a:p>
      </dsp:txBody>
      <dsp:txXfrm>
        <a:off x="87406" y="3850211"/>
        <a:ext cx="2751268" cy="16157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DFBA07-1F14-4A4D-AD37-7F7C156ADD60}">
      <dsp:nvSpPr>
        <dsp:cNvPr id="0" name=""/>
        <dsp:cNvSpPr/>
      </dsp:nvSpPr>
      <dsp:spPr>
        <a:xfrm rot="5400000">
          <a:off x="4810831" y="-1702987"/>
          <a:ext cx="1432416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  <a:cs typeface="Arial" panose="020B0604020202020204" pitchFamily="34" charset="0"/>
            </a:rPr>
            <a:t>Oficina de Almacén (5) Planes de Mejora.</a:t>
          </a:r>
          <a:endParaRPr lang="es-CO" sz="1200" kern="1200" dirty="0">
            <a:latin typeface="Century Gothic" panose="020B0502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Financiera (3) Planes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Recursos Físicos y Servicios Generales (2) Planes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Seccional Ubaté (2) Planes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Extensión Facatativá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Extensión Chía (1) Plan de Mejora.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80" y="251689"/>
        <a:ext cx="5131995" cy="1292566"/>
      </dsp:txXfrm>
    </dsp:sp>
    <dsp:sp modelId="{CFFB794A-942B-4F3A-B912-02064298F26C}">
      <dsp:nvSpPr>
        <dsp:cNvPr id="0" name=""/>
        <dsp:cNvSpPr/>
      </dsp:nvSpPr>
      <dsp:spPr>
        <a:xfrm>
          <a:off x="0" y="2712"/>
          <a:ext cx="2926080" cy="1790520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generaron cambios de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estado agregado a ejecución 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primer</a:t>
          </a:r>
          <a:r>
            <a:rPr lang="es-ES" sz="14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trimestre de la vigencia 2025</a:t>
          </a:r>
          <a:endParaRPr lang="es-CO" sz="2400" kern="1200" dirty="0">
            <a:solidFill>
              <a:schemeClr val="bg1"/>
            </a:solidFill>
          </a:endParaRPr>
        </a:p>
      </dsp:txBody>
      <dsp:txXfrm>
        <a:off x="87406" y="90118"/>
        <a:ext cx="2751268" cy="1615708"/>
      </dsp:txXfrm>
    </dsp:sp>
    <dsp:sp modelId="{4FB28831-A087-407A-8252-5C19C1DA3C8C}">
      <dsp:nvSpPr>
        <dsp:cNvPr id="0" name=""/>
        <dsp:cNvSpPr/>
      </dsp:nvSpPr>
      <dsp:spPr>
        <a:xfrm rot="5400000">
          <a:off x="4739182" y="177058"/>
          <a:ext cx="1575714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Financiera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Contabilidad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Tesorería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Bienes y Servicios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Recursos Físicos y Servicios Generales (3) Planes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Seccional Ubaté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Extensión Soacha (2) Planes de Mejora.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79" y="2067081"/>
        <a:ext cx="5125000" cy="1421874"/>
      </dsp:txXfrm>
    </dsp:sp>
    <dsp:sp modelId="{85A0A11B-C695-4593-BBBE-F86C1923EBAA}">
      <dsp:nvSpPr>
        <dsp:cNvPr id="0" name=""/>
        <dsp:cNvSpPr/>
      </dsp:nvSpPr>
      <dsp:spPr>
        <a:xfrm>
          <a:off x="0" y="1882758"/>
          <a:ext cx="2926080" cy="1790520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dieron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cierre 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primer trimestre de la vigencia 2025</a:t>
          </a:r>
          <a:endParaRPr lang="es-CO" sz="1600" kern="1200" dirty="0">
            <a:solidFill>
              <a:schemeClr val="bg1"/>
            </a:solidFill>
          </a:endParaRPr>
        </a:p>
      </dsp:txBody>
      <dsp:txXfrm>
        <a:off x="87406" y="1970164"/>
        <a:ext cx="2751268" cy="1615708"/>
      </dsp:txXfrm>
    </dsp:sp>
    <dsp:sp modelId="{5BEC59D1-4184-4AB5-8AE3-7583574D1BE6}">
      <dsp:nvSpPr>
        <dsp:cNvPr id="0" name=""/>
        <dsp:cNvSpPr/>
      </dsp:nvSpPr>
      <dsp:spPr>
        <a:xfrm rot="5400000">
          <a:off x="4739648" y="2057105"/>
          <a:ext cx="1574783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Talento Humano.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Presupuesto.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Compras.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Seguridad y Salud en el trabajo.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Seccional Girardot.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Extensión Zipaquirá.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80" y="3947549"/>
        <a:ext cx="5125045" cy="1421033"/>
      </dsp:txXfrm>
    </dsp:sp>
    <dsp:sp modelId="{5740E837-7DD4-4C1A-984E-2A8D68636F21}">
      <dsp:nvSpPr>
        <dsp:cNvPr id="0" name=""/>
        <dsp:cNvSpPr/>
      </dsp:nvSpPr>
      <dsp:spPr>
        <a:xfrm>
          <a:off x="0" y="3762805"/>
          <a:ext cx="2926080" cy="1790520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se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no generaron cambios de estado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durante el primer trimestre de la vigencia 2025</a:t>
          </a:r>
          <a:r>
            <a:rPr lang="en-US" sz="1600" b="0" i="0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​.</a:t>
          </a:r>
          <a:endParaRPr lang="es-CO" sz="1600" kern="1200" dirty="0">
            <a:solidFill>
              <a:schemeClr val="bg1"/>
            </a:solidFill>
          </a:endParaRPr>
        </a:p>
      </dsp:txBody>
      <dsp:txXfrm>
        <a:off x="87406" y="3850211"/>
        <a:ext cx="2751268" cy="16157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DFBA07-1F14-4A4D-AD37-7F7C156ADD60}">
      <dsp:nvSpPr>
        <dsp:cNvPr id="0" name=""/>
        <dsp:cNvSpPr/>
      </dsp:nvSpPr>
      <dsp:spPr>
        <a:xfrm rot="5400000">
          <a:off x="4810831" y="-1702987"/>
          <a:ext cx="1432416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  <a:cs typeface="Arial" panose="020B0604020202020204" pitchFamily="34" charset="0"/>
            </a:rPr>
            <a:t>Dirección de Planeación Institucional (2) Planes de Mejora.</a:t>
          </a:r>
          <a:endParaRPr lang="es-CO" sz="1200" kern="1200" dirty="0">
            <a:latin typeface="Century Gothic" panose="020B0502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Sistemas y Tecnología (2) Planes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Jurídica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Asesora de Comunicaciones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Atención al Ciudadano (1) Plan de Mejora.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80" y="251689"/>
        <a:ext cx="5131995" cy="1292566"/>
      </dsp:txXfrm>
    </dsp:sp>
    <dsp:sp modelId="{CFFB794A-942B-4F3A-B912-02064298F26C}">
      <dsp:nvSpPr>
        <dsp:cNvPr id="0" name=""/>
        <dsp:cNvSpPr/>
      </dsp:nvSpPr>
      <dsp:spPr>
        <a:xfrm>
          <a:off x="0" y="2712"/>
          <a:ext cx="2926080" cy="1790520"/>
        </a:xfrm>
        <a:prstGeom prst="roundRect">
          <a:avLst/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generaron cambios de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estado agregado a ejecución 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primer</a:t>
          </a:r>
          <a:r>
            <a:rPr lang="es-ES" sz="14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trimestre de la vigencia 20245</a:t>
          </a:r>
          <a:endParaRPr lang="es-CO" sz="2400" kern="1200" dirty="0">
            <a:solidFill>
              <a:schemeClr val="bg1"/>
            </a:solidFill>
          </a:endParaRPr>
        </a:p>
      </dsp:txBody>
      <dsp:txXfrm>
        <a:off x="87406" y="90118"/>
        <a:ext cx="2751268" cy="1615708"/>
      </dsp:txXfrm>
    </dsp:sp>
    <dsp:sp modelId="{4FB28831-A087-407A-8252-5C19C1DA3C8C}">
      <dsp:nvSpPr>
        <dsp:cNvPr id="0" name=""/>
        <dsp:cNvSpPr/>
      </dsp:nvSpPr>
      <dsp:spPr>
        <a:xfrm rot="5400000">
          <a:off x="4739182" y="177058"/>
          <a:ext cx="1575714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Atención al Ciudadano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Control Disciplinario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Archivo y Correspondencia (1) Plan de Mejora.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79" y="2067081"/>
        <a:ext cx="5125000" cy="1421874"/>
      </dsp:txXfrm>
    </dsp:sp>
    <dsp:sp modelId="{85A0A11B-C695-4593-BBBE-F86C1923EBAA}">
      <dsp:nvSpPr>
        <dsp:cNvPr id="0" name=""/>
        <dsp:cNvSpPr/>
      </dsp:nvSpPr>
      <dsp:spPr>
        <a:xfrm>
          <a:off x="0" y="1882758"/>
          <a:ext cx="2926080" cy="1790520"/>
        </a:xfrm>
        <a:prstGeom prst="roundRect">
          <a:avLst/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dieron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cierre 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primer trimestre de la vigencia 2025</a:t>
          </a:r>
          <a:endParaRPr lang="es-CO" sz="1600" kern="1200" dirty="0">
            <a:solidFill>
              <a:schemeClr val="bg1"/>
            </a:solidFill>
          </a:endParaRPr>
        </a:p>
      </dsp:txBody>
      <dsp:txXfrm>
        <a:off x="87406" y="1970164"/>
        <a:ext cx="2751268" cy="1615708"/>
      </dsp:txXfrm>
    </dsp:sp>
    <dsp:sp modelId="{5BEC59D1-4184-4AB5-8AE3-7583574D1BE6}">
      <dsp:nvSpPr>
        <dsp:cNvPr id="0" name=""/>
        <dsp:cNvSpPr/>
      </dsp:nvSpPr>
      <dsp:spPr>
        <a:xfrm rot="5400000">
          <a:off x="4739648" y="2057105"/>
          <a:ext cx="1574783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Control Interno.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Sistema de Gestión Ambiental.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Calidad.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Secretaría General.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Admisiones y Registro.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80" y="3947549"/>
        <a:ext cx="5125045" cy="1421033"/>
      </dsp:txXfrm>
    </dsp:sp>
    <dsp:sp modelId="{5740E837-7DD4-4C1A-984E-2A8D68636F21}">
      <dsp:nvSpPr>
        <dsp:cNvPr id="0" name=""/>
        <dsp:cNvSpPr/>
      </dsp:nvSpPr>
      <dsp:spPr>
        <a:xfrm>
          <a:off x="0" y="3762805"/>
          <a:ext cx="2926080" cy="1790520"/>
        </a:xfrm>
        <a:prstGeom prst="roundRect">
          <a:avLst/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se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no generaron cambios de estado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durante el primer trimestre de la vigencia 2025</a:t>
          </a:r>
          <a:r>
            <a:rPr lang="en-US" sz="1600" b="0" i="0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​.</a:t>
          </a:r>
          <a:endParaRPr lang="es-CO" sz="1600" kern="1200" dirty="0">
            <a:solidFill>
              <a:schemeClr val="bg1"/>
            </a:solidFill>
          </a:endParaRPr>
        </a:p>
      </dsp:txBody>
      <dsp:txXfrm>
        <a:off x="87406" y="3850211"/>
        <a:ext cx="2751268" cy="1615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D8159C-3DF8-C919-80E2-4C23A682D6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A28BF6F-2712-8202-E568-A70A6D02CA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C0CA46-7F79-3B12-B27C-942955BD1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9/04/2025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547C0C-89A6-F9F7-8010-9A9856C3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1A8952-D8D7-55BD-3312-8D43E7ED8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417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E0D20E-E5F5-685E-06A2-42CE2183E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26F761B-A750-1B27-F59C-F706EB7C4A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203D85-CA65-FC56-9BC5-6F63B17C9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9/04/2025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934199-5412-D00F-5939-5FF78F85B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7C2766-917F-6A13-C096-27BDA9B89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56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81ABE8E-FBE2-4928-5451-5BBE7BEFDD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EE12C3-AE14-7759-4619-9BA08DC43F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F91B82-4B9B-FDF3-E0B3-93B6AF5BB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9/04/2025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E13EAB-D90C-B99C-C4F1-EBA340AAB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2C0F082-D930-76D2-1E36-CF2BED525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294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6D0D6D-858D-659A-9E47-7AA7B4787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D37963-0BEE-92A6-D956-E78A7C4F6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891E2E-342C-7254-ECD0-D42685689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9/04/2025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81E12C-D5A5-19F4-7E29-8F87B331A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A218AE-461F-8905-CBCD-0412641B5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373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D72E9-5DC2-5F07-27DA-850CEBC5C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4F3E26-CF65-EE43-00DC-4EF4B1A870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90B9D2-12FF-B05A-47AD-BF399FF58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9/04/2025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ED838F-C45D-8CB5-7470-7B1D30545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B56EE3-B356-7294-677F-D2942F4FA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5832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AAEB7-EF02-7E03-5F89-6458044BE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2199B9-BCE2-01A4-0A35-CB0B3BF43A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B7D08DC-E78A-20BF-D806-DC0D6FAE41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AAB3E58-DAEA-4045-40DE-8F3CFF10B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9/04/2025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433EB1C-A198-84EB-FAF3-4B0017006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00B6F7-2D52-01A9-F180-BD446497F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34585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4B2298-BF3A-9C6A-695C-03E428728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7A4409-0496-A391-03F9-B5A1A0C67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E943D36-B49E-D88B-6EF1-383B55790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311435C-AF6F-DA63-7657-7DC97F1BF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73E46E7-2BAA-3096-C8B2-A1A522C7C4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2A9B217-E6EF-B820-B2EB-A0E177B59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9/04/2025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3AA785C-44B5-2906-6159-FC7A5DED6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C431545-459A-7B8D-4BE1-256277EB7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64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0C526B-8F06-277B-C8DF-9E5C7AB9B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07E4B5E-322C-0471-0A32-46ACD6D92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9/04/2025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59F2DD2-B416-BC2B-6DEC-343678BCC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93082AC-FF6A-47F1-6947-CC146CE05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0054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5FFE73-CA14-35E1-6533-FD15EE398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9/04/2025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EC35C14-07A7-B5AF-8382-5A7671B7E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A250AE7-1E2E-4260-691B-340C54291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2076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E3CCDA-5956-1C6F-CBB1-DEC258F34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5D8546-88E4-DBF5-8F0F-E7A9A1FFD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F1FD407-0C07-B6A8-BE04-DC3C341C0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C742D-F0E4-7100-57E5-04716ED74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9/04/2025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82660C-BCBC-1C4A-1A8F-302D6001C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C6A272-7E07-5138-572E-AEA29F9C2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017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E5AC29-10C0-BE4D-CA4C-C73746E4C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17556A0-5336-4057-D36D-89E992FB49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CEFD63B-A7F1-818A-6252-43509250B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0B60E8-9532-CC6B-5784-8F9187298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9/04/2025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B1D1D81-EF2F-5D79-0B7D-21430C921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9C6F3B-3232-17A9-C53D-BAB5654A7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3576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24F4519-2B0A-77EF-C41F-B8D710933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911264D-B38C-617B-C2F9-15AB45AE8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7AFC5-4E95-4BFD-A8F0-BF278168A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ADA597-A038-C24B-A033-21E48693C621}" type="datetimeFigureOut">
              <a:rPr lang="es-CO" smtClean="0"/>
              <a:t>9/04/2025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0CEB65-175E-C7B0-9597-0CA4B1AE8F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81B034-C5F0-7DCE-6294-C54FCAC49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3253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E2ED666-A0C3-52F2-1112-62FD5E3746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8319725-4A45-4C28-B0DD-5332602D4D2B}"/>
              </a:ext>
            </a:extLst>
          </p:cNvPr>
          <p:cNvSpPr txBox="1"/>
          <p:nvPr/>
        </p:nvSpPr>
        <p:spPr>
          <a:xfrm>
            <a:off x="6786283" y="1174376"/>
            <a:ext cx="49843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DIRECCIÓN DE CONTROL INTERNO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0FA631E-CE89-49B0-AE2A-4E42440FBE72}"/>
              </a:ext>
            </a:extLst>
          </p:cNvPr>
          <p:cNvSpPr txBox="1"/>
          <p:nvPr/>
        </p:nvSpPr>
        <p:spPr>
          <a:xfrm>
            <a:off x="7100047" y="3785354"/>
            <a:ext cx="43568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i="1" dirty="0"/>
              <a:t>REPORTE PLANES DE MEJORAMIENTO INTERNOS CON CORTE A 31 DE MARZO DE 2025</a:t>
            </a:r>
            <a:endParaRPr lang="es-CO" sz="2400" i="1" dirty="0"/>
          </a:p>
        </p:txBody>
      </p:sp>
    </p:spTree>
    <p:extLst>
      <p:ext uri="{BB962C8B-B14F-4D97-AF65-F5344CB8AC3E}">
        <p14:creationId xmlns:p14="http://schemas.microsoft.com/office/powerpoint/2010/main" val="2381264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8C80D14-854A-4240-B08D-26B36A7D70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2392761"/>
              </p:ext>
            </p:extLst>
          </p:nvPr>
        </p:nvGraphicFramePr>
        <p:xfrm>
          <a:off x="2414587" y="2185427"/>
          <a:ext cx="7362825" cy="3724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41D6D04C-E57E-49BF-BB6B-606688323693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24435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95F57F7-DD69-4FA2-AC73-E606378F9A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7763386"/>
              </p:ext>
            </p:extLst>
          </p:nvPr>
        </p:nvGraphicFramePr>
        <p:xfrm>
          <a:off x="2362200" y="1811992"/>
          <a:ext cx="7467599" cy="4381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9B7BC71D-2895-4E15-9F5C-63394ED71BD5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94290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4D7587E5-C1F4-4488-8315-8A80C4D6CE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8502171"/>
              </p:ext>
            </p:extLst>
          </p:nvPr>
        </p:nvGraphicFramePr>
        <p:xfrm>
          <a:off x="2091297" y="1890712"/>
          <a:ext cx="8601075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2B7C7026-33E8-4C1D-83E8-03E1CC93EA85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72007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D1C492D-7DD9-46DB-863F-84548A531A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8888759"/>
              </p:ext>
            </p:extLst>
          </p:nvPr>
        </p:nvGraphicFramePr>
        <p:xfrm>
          <a:off x="3122519" y="2126315"/>
          <a:ext cx="7219950" cy="3752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F57B629F-C366-453E-9F3D-C6B9FB797D02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46852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57B629F-C366-453E-9F3D-C6B9FB797D02}"/>
              </a:ext>
            </a:extLst>
          </p:cNvPr>
          <p:cNvSpPr txBox="1"/>
          <p:nvPr/>
        </p:nvSpPr>
        <p:spPr>
          <a:xfrm>
            <a:off x="2451847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9954F94-4B08-4187-9F65-52C43619D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542" y="1959378"/>
            <a:ext cx="6531104" cy="428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290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57B629F-C366-453E-9F3D-C6B9FB797D02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0C28179-7043-48AD-BB58-36E894AD1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5582" y="2182449"/>
            <a:ext cx="6652159" cy="386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372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8931EA0-3AC6-E744-5548-0E8716503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696" y="620486"/>
            <a:ext cx="4569266" cy="6858000"/>
          </a:xfrm>
          <a:prstGeom prst="rect">
            <a:avLst/>
          </a:prstGeom>
        </p:spPr>
      </p:pic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D66D883-BF89-BF8B-D7A8-D1BED390B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60B3005-B8CB-46E9-8BDD-BF6DB22D34E1}"/>
              </a:ext>
            </a:extLst>
          </p:cNvPr>
          <p:cNvSpPr txBox="1"/>
          <p:nvPr/>
        </p:nvSpPr>
        <p:spPr>
          <a:xfrm>
            <a:off x="1452283" y="233081"/>
            <a:ext cx="5558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CO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73D1982-53B2-4329-8D24-6667A14DAF40}"/>
              </a:ext>
            </a:extLst>
          </p:cNvPr>
          <p:cNvSpPr txBox="1"/>
          <p:nvPr/>
        </p:nvSpPr>
        <p:spPr>
          <a:xfrm>
            <a:off x="1946708" y="926545"/>
            <a:ext cx="4569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VICERRECTORIA ACADÉMICA</a:t>
            </a:r>
            <a:endParaRPr lang="es-CO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5DB729D1-D8D6-4197-BC35-D50B2D0DAA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0644886"/>
              </p:ext>
            </p:extLst>
          </p:nvPr>
        </p:nvGraphicFramePr>
        <p:xfrm>
          <a:off x="117457" y="1400575"/>
          <a:ext cx="8128000" cy="5556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41149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CB00C1A-6CC1-6959-E842-452778F893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C0777E7-894B-463C-A0A3-1113047C9FE2}"/>
              </a:ext>
            </a:extLst>
          </p:cNvPr>
          <p:cNvSpPr txBox="1"/>
          <p:nvPr/>
        </p:nvSpPr>
        <p:spPr>
          <a:xfrm>
            <a:off x="1936376" y="3003177"/>
            <a:ext cx="87047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VICERRECTORIA ADMINISTRATIVA Y FINANCIERA</a:t>
            </a:r>
            <a:endParaRPr lang="es-CO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39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567824B-C2F3-4E4C-80C1-C2099E78FB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4100747"/>
              </p:ext>
            </p:extLst>
          </p:nvPr>
        </p:nvGraphicFramePr>
        <p:xfrm>
          <a:off x="2219326" y="1987644"/>
          <a:ext cx="7753348" cy="4048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A50AC85E-63FE-48B8-ABE0-DE75931C3F39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44915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3FF4A7A-DA9D-4CED-B2F8-AE425DF9F2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5762744"/>
              </p:ext>
            </p:extLst>
          </p:nvPr>
        </p:nvGraphicFramePr>
        <p:xfrm>
          <a:off x="2181225" y="2248038"/>
          <a:ext cx="7829550" cy="3957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1A9D533C-B441-4E28-B5B0-80AAA140E269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96237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3D28789-0791-97B2-A78D-C87664EC61E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C582787-D724-4926-8E4F-36BA9C0FEEEB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sp>
        <p:nvSpPr>
          <p:cNvPr id="7" name="Diagrama de flujo: documento 6">
            <a:extLst>
              <a:ext uri="{FF2B5EF4-FFF2-40B4-BE49-F238E27FC236}">
                <a16:creationId xmlns:a16="http://schemas.microsoft.com/office/drawing/2014/main" id="{87234991-C184-4C64-9A60-9F51A43E10E6}"/>
              </a:ext>
            </a:extLst>
          </p:cNvPr>
          <p:cNvSpPr/>
          <p:nvPr/>
        </p:nvSpPr>
        <p:spPr>
          <a:xfrm>
            <a:off x="981635" y="1784938"/>
            <a:ext cx="3369733" cy="1302361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b="1" i="1" dirty="0">
                <a:solidFill>
                  <a:schemeClr val="tx1"/>
                </a:solidFill>
              </a:rPr>
              <a:t>SCIP 02 </a:t>
            </a:r>
            <a:r>
              <a:rPr lang="es-ES" b="1" i="1" dirty="0">
                <a:solidFill>
                  <a:schemeClr val="tx1"/>
                </a:solidFill>
              </a:rPr>
              <a:t>PROCEDIMIENTO DE ACCIONES CORRECTIVAS Y DE MEJORA</a:t>
            </a:r>
            <a:endParaRPr lang="es-CO" b="1" i="1" dirty="0">
              <a:solidFill>
                <a:schemeClr val="tx1"/>
              </a:solidFill>
            </a:endParaRPr>
          </a:p>
          <a:p>
            <a:pPr algn="ctr"/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82F2012-027A-48CE-850E-1F2223A5397C}"/>
              </a:ext>
            </a:extLst>
          </p:cNvPr>
          <p:cNvSpPr/>
          <p:nvPr/>
        </p:nvSpPr>
        <p:spPr>
          <a:xfrm>
            <a:off x="980111" y="2840494"/>
            <a:ext cx="3217332" cy="3361382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ES" sz="1600" b="0" i="0" u="none" strike="noStrike" dirty="0">
              <a:solidFill>
                <a:srgbClr val="454027"/>
              </a:solidFill>
              <a:effectLst/>
              <a:latin typeface="Century Gothic" panose="020B0502020202020204" pitchFamily="34" charset="0"/>
            </a:endParaRPr>
          </a:p>
          <a:p>
            <a:pPr algn="just"/>
            <a:endParaRPr lang="es-ES" sz="1600" dirty="0">
              <a:solidFill>
                <a:srgbClr val="454027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es-ES" sz="1400" b="0" i="0" u="none" strike="noStrike" dirty="0">
                <a:solidFill>
                  <a:srgbClr val="454027"/>
                </a:solidFill>
                <a:effectLst/>
                <a:latin typeface="Century Gothic" panose="020B0502020202020204" pitchFamily="34" charset="0"/>
              </a:rPr>
              <a:t>La Dirección de Control Interno de la Universidad de Cundinamarca con fundamento en la Ley 87 de 1993, realiza mediante la aplicación del procedimiento SCIP02</a:t>
            </a:r>
            <a:r>
              <a:rPr lang="es-ES" sz="1400" b="0" i="1" u="none" strike="noStrike" dirty="0">
                <a:solidFill>
                  <a:srgbClr val="454027"/>
                </a:solidFill>
                <a:effectLst/>
                <a:latin typeface="Century Gothic" panose="020B0502020202020204" pitchFamily="34" charset="0"/>
              </a:rPr>
              <a:t>, </a:t>
            </a:r>
            <a:r>
              <a:rPr lang="es-ES" sz="1400" b="0" i="0" u="none" strike="noStrike" dirty="0">
                <a:solidFill>
                  <a:srgbClr val="454027"/>
                </a:solidFill>
                <a:effectLst/>
                <a:latin typeface="Century Gothic" panose="020B0502020202020204" pitchFamily="34" charset="0"/>
              </a:rPr>
              <a:t>la </a:t>
            </a:r>
            <a:r>
              <a:rPr lang="es-ES" sz="1400" b="1" i="0" u="none" strike="noStrike" dirty="0">
                <a:solidFill>
                  <a:srgbClr val="454027"/>
                </a:solidFill>
                <a:effectLst/>
                <a:latin typeface="Century Gothic" panose="020B0502020202020204" pitchFamily="34" charset="0"/>
              </a:rPr>
              <a:t>formulación, ejecución, seguimiento y evaluación de acciones para los Planes de Mejoramiento</a:t>
            </a:r>
            <a:r>
              <a:rPr lang="es-ES" sz="1400" b="0" i="0" u="none" strike="noStrike" dirty="0">
                <a:solidFill>
                  <a:srgbClr val="454027"/>
                </a:solidFill>
                <a:effectLst/>
                <a:latin typeface="Century Gothic" panose="020B0502020202020204" pitchFamily="34" charset="0"/>
              </a:rPr>
              <a:t> producto de Seguimientos, Auditorías Internas y Externas, entre otras fuentes de mejora.</a:t>
            </a:r>
            <a:endParaRPr lang="es-CO" sz="1400" dirty="0"/>
          </a:p>
          <a:p>
            <a:pPr algn="ctr"/>
            <a:endParaRPr lang="es-CO" dirty="0"/>
          </a:p>
        </p:txBody>
      </p:sp>
      <p:sp>
        <p:nvSpPr>
          <p:cNvPr id="9" name="Rectángulo: esquinas superiores, una redondeada y la otra cortada 8">
            <a:extLst>
              <a:ext uri="{FF2B5EF4-FFF2-40B4-BE49-F238E27FC236}">
                <a16:creationId xmlns:a16="http://schemas.microsoft.com/office/drawing/2014/main" id="{EEF4C974-B16A-4986-BD54-CA57675A8D61}"/>
              </a:ext>
            </a:extLst>
          </p:cNvPr>
          <p:cNvSpPr/>
          <p:nvPr/>
        </p:nvSpPr>
        <p:spPr>
          <a:xfrm>
            <a:off x="4835372" y="3196095"/>
            <a:ext cx="4825999" cy="3005781"/>
          </a:xfrm>
          <a:prstGeom prst="snip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ES" sz="16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Teniendo en cuenta el reporte generado por el Aplicativo de Control Interno </a:t>
            </a:r>
            <a:r>
              <a:rPr lang="es-ES" sz="1600" b="0" i="1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‘‘Acciones Correctivas y de Mejora’’</a:t>
            </a:r>
            <a:r>
              <a:rPr lang="es-ES" sz="16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, a fecha de corte, </a:t>
            </a:r>
            <a:r>
              <a:rPr lang="es-ES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151</a:t>
            </a:r>
            <a:r>
              <a:rPr lang="es-ES" sz="16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Planes de Mejoramiento, se encuentran abiertos </a:t>
            </a:r>
            <a:r>
              <a:rPr lang="es-ES" sz="16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en estado de ejecución y agregados.</a:t>
            </a:r>
            <a:r>
              <a:rPr lang="es-ES" sz="16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Dichos Planes de Mejoramiento corresponden a las vigencias</a:t>
            </a:r>
            <a:r>
              <a:rPr lang="es-ES" sz="16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2018, 2019, 2020, 2021, 2022, 2023 y 2024.</a:t>
            </a:r>
            <a:endParaRPr lang="es-CO" sz="1600" dirty="0">
              <a:ln w="19050">
                <a:solidFill>
                  <a:schemeClr val="accent6">
                    <a:lumMod val="75000"/>
                  </a:schemeClr>
                </a:solidFill>
              </a:ln>
            </a:endParaRPr>
          </a:p>
        </p:txBody>
      </p:sp>
      <p:sp>
        <p:nvSpPr>
          <p:cNvPr id="14" name="Bocadillo: ovalado 13">
            <a:extLst>
              <a:ext uri="{FF2B5EF4-FFF2-40B4-BE49-F238E27FC236}">
                <a16:creationId xmlns:a16="http://schemas.microsoft.com/office/drawing/2014/main" id="{18867C0C-A077-4C0B-8373-7B3E8E7AE742}"/>
              </a:ext>
            </a:extLst>
          </p:cNvPr>
          <p:cNvSpPr/>
          <p:nvPr/>
        </p:nvSpPr>
        <p:spPr>
          <a:xfrm>
            <a:off x="9440333" y="1668397"/>
            <a:ext cx="1905000" cy="1121775"/>
          </a:xfrm>
          <a:prstGeom prst="wedgeEllipseCallou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Reporte a fecha 31 de marzo</a:t>
            </a:r>
            <a:endParaRPr lang="es-CO" dirty="0"/>
          </a:p>
        </p:txBody>
      </p:sp>
      <p:pic>
        <p:nvPicPr>
          <p:cNvPr id="15" name="Picture 4" descr="Qué son las veedurías ciudadanas? - Unidades Tecnológicas de Santander">
            <a:extLst>
              <a:ext uri="{FF2B5EF4-FFF2-40B4-BE49-F238E27FC236}">
                <a16:creationId xmlns:a16="http://schemas.microsoft.com/office/drawing/2014/main" id="{E9DC97DD-775E-4498-9276-8A066183A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7797" y="4009009"/>
            <a:ext cx="1831237" cy="21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550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D3C76DC-8B75-4B69-9C10-5874E54811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419351"/>
              </p:ext>
            </p:extLst>
          </p:nvPr>
        </p:nvGraphicFramePr>
        <p:xfrm>
          <a:off x="1385888" y="1805268"/>
          <a:ext cx="9420224" cy="4610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B974C597-55C5-468D-BFFF-BBCEBDAB10E6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41264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46678600-45C6-4B9B-A4B3-9BB2BDF56F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5547270"/>
              </p:ext>
            </p:extLst>
          </p:nvPr>
        </p:nvGraphicFramePr>
        <p:xfrm>
          <a:off x="2510118" y="2017059"/>
          <a:ext cx="7261411" cy="4100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8D462974-BB7F-4F90-8F4D-F59E60812F90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39122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8B1EAB0-FD01-40CC-9CAA-C4963FC77115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8133A919-C96A-462C-B71C-8100C7B9FE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5577777"/>
              </p:ext>
            </p:extLst>
          </p:nvPr>
        </p:nvGraphicFramePr>
        <p:xfrm>
          <a:off x="1509712" y="1801346"/>
          <a:ext cx="9172575" cy="443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317811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E146327-9330-4F6B-A64F-782694314E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2035055"/>
              </p:ext>
            </p:extLst>
          </p:nvPr>
        </p:nvGraphicFramePr>
        <p:xfrm>
          <a:off x="4241006" y="2321157"/>
          <a:ext cx="3709988" cy="3452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DF78D408-76C3-4A0D-8C13-CA5B75835069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27002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F78D408-76C3-4A0D-8C13-CA5B75835069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88C2746-28E8-45E0-890D-B77804C89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722" y="1882553"/>
            <a:ext cx="6650744" cy="429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2045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8931EA0-3AC6-E744-5548-0E8716503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696" y="620486"/>
            <a:ext cx="4569266" cy="6858000"/>
          </a:xfrm>
          <a:prstGeom prst="rect">
            <a:avLst/>
          </a:prstGeom>
        </p:spPr>
      </p:pic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D66D883-BF89-BF8B-D7A8-D1BED390B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60B3005-B8CB-46E9-8BDD-BF6DB22D34E1}"/>
              </a:ext>
            </a:extLst>
          </p:cNvPr>
          <p:cNvSpPr txBox="1"/>
          <p:nvPr/>
        </p:nvSpPr>
        <p:spPr>
          <a:xfrm>
            <a:off x="1452283" y="233081"/>
            <a:ext cx="5558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CO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73D1982-53B2-4329-8D24-6667A14DAF40}"/>
              </a:ext>
            </a:extLst>
          </p:cNvPr>
          <p:cNvSpPr txBox="1"/>
          <p:nvPr/>
        </p:nvSpPr>
        <p:spPr>
          <a:xfrm>
            <a:off x="1801906" y="926545"/>
            <a:ext cx="4831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VICERRECTORIA ADMINISTRATIVA Y FINANCIERA</a:t>
            </a:r>
            <a:endParaRPr lang="es-CO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5DB729D1-D8D6-4197-BC35-D50B2D0DAA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8233585"/>
              </p:ext>
            </p:extLst>
          </p:nvPr>
        </p:nvGraphicFramePr>
        <p:xfrm>
          <a:off x="117457" y="1400575"/>
          <a:ext cx="8128000" cy="5556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57086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CB00C1A-6CC1-6959-E842-452778F893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C0777E7-894B-463C-A0A3-1113047C9FE2}"/>
              </a:ext>
            </a:extLst>
          </p:cNvPr>
          <p:cNvSpPr txBox="1"/>
          <p:nvPr/>
        </p:nvSpPr>
        <p:spPr>
          <a:xfrm>
            <a:off x="1963270" y="3075057"/>
            <a:ext cx="8704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SECRETARIA GENERAL</a:t>
            </a:r>
          </a:p>
        </p:txBody>
      </p:sp>
    </p:spTree>
    <p:extLst>
      <p:ext uri="{BB962C8B-B14F-4D97-AF65-F5344CB8AC3E}">
        <p14:creationId xmlns:p14="http://schemas.microsoft.com/office/powerpoint/2010/main" val="1523224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2ECE4F-8327-44B2-B47C-7E8C90055DE1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FCA67821-4DCD-477D-94ED-4012F46A16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8995197"/>
              </p:ext>
            </p:extLst>
          </p:nvPr>
        </p:nvGraphicFramePr>
        <p:xfrm>
          <a:off x="4907756" y="2629582"/>
          <a:ext cx="2376488" cy="3481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8432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AB5C893-B0A0-49F2-B36C-FE12EF4AEE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9216749"/>
              </p:ext>
            </p:extLst>
          </p:nvPr>
        </p:nvGraphicFramePr>
        <p:xfrm>
          <a:off x="1574005" y="2221006"/>
          <a:ext cx="9043990" cy="3886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43A2C0FC-4576-4DC4-A5DF-229D0E11A9F5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600194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6D3D068-EBB9-466F-AC8F-6E51C56598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5135673"/>
              </p:ext>
            </p:extLst>
          </p:nvPr>
        </p:nvGraphicFramePr>
        <p:xfrm>
          <a:off x="2050255" y="2317377"/>
          <a:ext cx="8091489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C08ADC37-CC96-4889-8ACF-3D3CA937F7B7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48599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CB00C1A-6CC1-6959-E842-452778F893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C0777E7-894B-463C-A0A3-1113047C9FE2}"/>
              </a:ext>
            </a:extLst>
          </p:cNvPr>
          <p:cNvSpPr txBox="1"/>
          <p:nvPr/>
        </p:nvSpPr>
        <p:spPr>
          <a:xfrm>
            <a:off x="2303930" y="3003177"/>
            <a:ext cx="78441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VICERRECTORIA ACADÉMICA</a:t>
            </a:r>
            <a:endParaRPr lang="es-CO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163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19E266A-75A8-4108-915D-4156314FD7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8309031"/>
              </p:ext>
            </p:extLst>
          </p:nvPr>
        </p:nvGraphicFramePr>
        <p:xfrm>
          <a:off x="3747247" y="2402541"/>
          <a:ext cx="4616823" cy="3720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2BD43921-9F9F-4678-BD8C-34FAA02D9DC3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21096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6466C7D-0108-4F30-8928-4192D566E3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1145440"/>
              </p:ext>
            </p:extLst>
          </p:nvPr>
        </p:nvGraphicFramePr>
        <p:xfrm>
          <a:off x="1855695" y="2321860"/>
          <a:ext cx="8382000" cy="3845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F62CC7D0-7BC9-46B1-AF44-F89C254375EA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523541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A03BBF3-CC37-4142-A590-A3409A28DB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9493582"/>
              </p:ext>
            </p:extLst>
          </p:nvPr>
        </p:nvGraphicFramePr>
        <p:xfrm>
          <a:off x="4442712" y="2160494"/>
          <a:ext cx="3557588" cy="3848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9F453B39-3DA3-4891-A7E6-BC508672872A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732219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3EE0943A-5C4C-4792-A6B9-2B01139A17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4049343"/>
              </p:ext>
            </p:extLst>
          </p:nvPr>
        </p:nvGraphicFramePr>
        <p:xfrm>
          <a:off x="3155576" y="2303929"/>
          <a:ext cx="5961530" cy="3678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DE741F2F-4803-487D-B693-ED4FF94BEE05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51919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B701D70-B656-4DA5-B8A7-F208D6A53B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0873470"/>
              </p:ext>
            </p:extLst>
          </p:nvPr>
        </p:nvGraphicFramePr>
        <p:xfrm>
          <a:off x="4663345" y="2231091"/>
          <a:ext cx="2233612" cy="415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619003F-22B1-43F4-BDC0-A13020E1D9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1165908"/>
              </p:ext>
            </p:extLst>
          </p:nvPr>
        </p:nvGraphicFramePr>
        <p:xfrm>
          <a:off x="6898481" y="2562083"/>
          <a:ext cx="3576637" cy="3652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2BE0BB8F-B7E6-4A53-B509-FD9DF29B73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417807"/>
              </p:ext>
            </p:extLst>
          </p:nvPr>
        </p:nvGraphicFramePr>
        <p:xfrm>
          <a:off x="1898696" y="2393014"/>
          <a:ext cx="2424113" cy="399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8A852110-81A4-4303-9AD1-573C8FB0C5CD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658057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A852110-81A4-4303-9AD1-573C8FB0C5CD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1EE92AB-B59B-4CFB-B49F-989094C3C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0361" y="1882553"/>
            <a:ext cx="7017465" cy="457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7527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A852110-81A4-4303-9AD1-573C8FB0C5CD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60D48C5-215F-4131-9251-A0471C4F6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645" y="1882553"/>
            <a:ext cx="6180897" cy="415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3702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8931EA0-3AC6-E744-5548-0E8716503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696" y="620486"/>
            <a:ext cx="4569266" cy="6858000"/>
          </a:xfrm>
          <a:prstGeom prst="rect">
            <a:avLst/>
          </a:prstGeom>
        </p:spPr>
      </p:pic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D66D883-BF89-BF8B-D7A8-D1BED390B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60B3005-B8CB-46E9-8BDD-BF6DB22D34E1}"/>
              </a:ext>
            </a:extLst>
          </p:cNvPr>
          <p:cNvSpPr txBox="1"/>
          <p:nvPr/>
        </p:nvSpPr>
        <p:spPr>
          <a:xfrm>
            <a:off x="1452283" y="233081"/>
            <a:ext cx="5558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CO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73D1982-53B2-4329-8D24-6667A14DAF40}"/>
              </a:ext>
            </a:extLst>
          </p:cNvPr>
          <p:cNvSpPr txBox="1"/>
          <p:nvPr/>
        </p:nvSpPr>
        <p:spPr>
          <a:xfrm>
            <a:off x="1946708" y="926545"/>
            <a:ext cx="4569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SECRETARIA GENERAL</a:t>
            </a:r>
            <a:endParaRPr lang="es-CO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5DB729D1-D8D6-4197-BC35-D50B2D0DAA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0786093"/>
              </p:ext>
            </p:extLst>
          </p:nvPr>
        </p:nvGraphicFramePr>
        <p:xfrm>
          <a:off x="117457" y="1400575"/>
          <a:ext cx="8128000" cy="5556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375901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E703B27-DBE0-4F4C-8F8C-5DAAFB22DF37}"/>
              </a:ext>
            </a:extLst>
          </p:cNvPr>
          <p:cNvSpPr txBox="1"/>
          <p:nvPr/>
        </p:nvSpPr>
        <p:spPr>
          <a:xfrm>
            <a:off x="3175000" y="930589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PLANES DE MEJORAMIENTO ABIERTOS EN ESTADO AGREGADO</a:t>
            </a:r>
            <a:endParaRPr lang="es-CO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69EA411-8325-498C-AB13-B7015CD020E2}"/>
              </a:ext>
            </a:extLst>
          </p:cNvPr>
          <p:cNvSpPr txBox="1"/>
          <p:nvPr/>
        </p:nvSpPr>
        <p:spPr>
          <a:xfrm>
            <a:off x="1989667" y="1734645"/>
            <a:ext cx="8475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A partir del reporte generado por el Aplicativo de Control Interno </a:t>
            </a:r>
            <a:r>
              <a:rPr lang="es-ES" sz="1400" b="0" i="1" u="none" strike="noStrike" dirty="0">
                <a:solidFill>
                  <a:srgbClr val="7F7F7F"/>
                </a:solidFill>
                <a:effectLst/>
                <a:latin typeface="Century Gothic" panose="020B0502020202020204" pitchFamily="34" charset="0"/>
              </a:rPr>
              <a:t>‘‘Acciones Correctivas y de Mejora’’</a:t>
            </a:r>
            <a:r>
              <a:rPr lang="es-ES" sz="14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, a </a:t>
            </a:r>
            <a:r>
              <a:rPr lang="es-ES" sz="14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fecha 31 de marzo de 2025, se presenta la siguiente información:</a:t>
            </a:r>
            <a:endParaRPr lang="es-CO" sz="14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88BB62E-DFBA-4C74-87AF-76DA86063950}"/>
              </a:ext>
            </a:extLst>
          </p:cNvPr>
          <p:cNvSpPr txBox="1"/>
          <p:nvPr/>
        </p:nvSpPr>
        <p:spPr>
          <a:xfrm>
            <a:off x="2057648" y="2354035"/>
            <a:ext cx="7933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i="0" u="none" strike="noStrike" dirty="0">
                <a:solidFill>
                  <a:srgbClr val="00482B"/>
                </a:solidFill>
                <a:effectLst/>
                <a:latin typeface="Century Gothic" panose="020B0502020202020204" pitchFamily="34" charset="0"/>
              </a:rPr>
              <a:t>Planes de mejoramiento abiertos, en estado agregado </a:t>
            </a:r>
            <a:r>
              <a:rPr lang="es-ES" sz="1400" b="0" i="1" u="none" strike="noStrike" dirty="0">
                <a:solidFill>
                  <a:srgbClr val="7F7F7F"/>
                </a:solidFill>
                <a:effectLst/>
                <a:latin typeface="Century Gothic" panose="020B0502020202020204" pitchFamily="34" charset="0"/>
              </a:rPr>
              <a:t>(No se ha establecido un plan de actividades por parte del proceso responsable):</a:t>
            </a:r>
            <a:endParaRPr lang="es-CO" sz="1400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CA657C75-1EBC-402A-9FB3-A3DD668A43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17058"/>
              </p:ext>
            </p:extLst>
          </p:nvPr>
        </p:nvGraphicFramePr>
        <p:xfrm>
          <a:off x="1909762" y="3068992"/>
          <a:ext cx="4714875" cy="306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7DBE08C3-5A0D-4901-8C5D-1FAD11A4A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1229" y="4349780"/>
            <a:ext cx="4238625" cy="1285875"/>
          </a:xfrm>
          <a:prstGeom prst="rect">
            <a:avLst/>
          </a:prstGeom>
        </p:spPr>
      </p:pic>
      <p:sp>
        <p:nvSpPr>
          <p:cNvPr id="10" name="Bocadillo: ovalado 9">
            <a:extLst>
              <a:ext uri="{FF2B5EF4-FFF2-40B4-BE49-F238E27FC236}">
                <a16:creationId xmlns:a16="http://schemas.microsoft.com/office/drawing/2014/main" id="{503712AF-76E5-4E29-A00B-525C1D0E673D}"/>
              </a:ext>
            </a:extLst>
          </p:cNvPr>
          <p:cNvSpPr/>
          <p:nvPr/>
        </p:nvSpPr>
        <p:spPr>
          <a:xfrm>
            <a:off x="9072033" y="2779551"/>
            <a:ext cx="1837266" cy="1210222"/>
          </a:xfrm>
          <a:prstGeom prst="wedgeEllipseCallou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/>
              <a:t>Total </a:t>
            </a:r>
            <a:r>
              <a:rPr lang="es-ES" sz="1600" dirty="0"/>
              <a:t>25</a:t>
            </a:r>
            <a:r>
              <a:rPr lang="es-ES" sz="1100" dirty="0"/>
              <a:t> planes de </a:t>
            </a:r>
            <a:r>
              <a:rPr lang="es-ES" sz="1000" dirty="0"/>
              <a:t>mejoramiento en estado agregado con corte a 31 de marzo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13923205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0AC92AD-6A33-4B25-83F4-1C946EFB6558}"/>
              </a:ext>
            </a:extLst>
          </p:cNvPr>
          <p:cNvSpPr txBox="1"/>
          <p:nvPr/>
        </p:nvSpPr>
        <p:spPr>
          <a:xfrm>
            <a:off x="3175000" y="912660"/>
            <a:ext cx="584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PLANES DE MEJORAMIENTO CERRADOS</a:t>
            </a:r>
            <a:endParaRPr lang="es-CO" sz="2000" b="1" dirty="0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BEF83EB4-5F3A-43B3-9DEF-C6236FBE15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7155862"/>
              </p:ext>
            </p:extLst>
          </p:nvPr>
        </p:nvGraphicFramePr>
        <p:xfrm>
          <a:off x="1695154" y="293594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A5F70E1F-3A1D-4802-B159-5305D1B77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1525" y="3706905"/>
            <a:ext cx="2276475" cy="18288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FC0AF79-66B0-4DDB-9AD5-1A65C262F2EE}"/>
              </a:ext>
            </a:extLst>
          </p:cNvPr>
          <p:cNvSpPr txBox="1"/>
          <p:nvPr/>
        </p:nvSpPr>
        <p:spPr>
          <a:xfrm>
            <a:off x="2041962" y="1757080"/>
            <a:ext cx="79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i="0" u="none" strike="noStrike" dirty="0">
                <a:solidFill>
                  <a:srgbClr val="00482B"/>
                </a:solidFill>
                <a:effectLst/>
                <a:latin typeface="Century Gothic" panose="020B0502020202020204" pitchFamily="34" charset="0"/>
              </a:rPr>
              <a:t>Planes de Mejoramiento cerrados durante las vigencias 2020, 2021, 2022, 2023, 2024 y 2025:</a:t>
            </a:r>
            <a:endParaRPr lang="es-CO" sz="1400" dirty="0"/>
          </a:p>
        </p:txBody>
      </p:sp>
      <p:sp>
        <p:nvSpPr>
          <p:cNvPr id="9" name="Bocadillo: ovalado 8">
            <a:extLst>
              <a:ext uri="{FF2B5EF4-FFF2-40B4-BE49-F238E27FC236}">
                <a16:creationId xmlns:a16="http://schemas.microsoft.com/office/drawing/2014/main" id="{94942A7C-227F-46C8-94A0-084DD1594032}"/>
              </a:ext>
            </a:extLst>
          </p:cNvPr>
          <p:cNvSpPr/>
          <p:nvPr/>
        </p:nvSpPr>
        <p:spPr>
          <a:xfrm>
            <a:off x="8822266" y="2384610"/>
            <a:ext cx="1845734" cy="982133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/>
              <a:t>Total, </a:t>
            </a:r>
            <a:r>
              <a:rPr lang="es-ES" sz="2400" b="1" dirty="0"/>
              <a:t>401</a:t>
            </a:r>
            <a:r>
              <a:rPr lang="es-ES" sz="1400" b="1" dirty="0"/>
              <a:t> planes cerrados </a:t>
            </a:r>
            <a:endParaRPr lang="es-CO" sz="1400" b="1" dirty="0"/>
          </a:p>
        </p:txBody>
      </p:sp>
    </p:spTree>
    <p:extLst>
      <p:ext uri="{BB962C8B-B14F-4D97-AF65-F5344CB8AC3E}">
        <p14:creationId xmlns:p14="http://schemas.microsoft.com/office/powerpoint/2010/main" val="3399200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6673E5B-C94D-4890-9203-A7012BFCC959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01281BC-0774-49D0-9263-00602FD101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7502599"/>
              </p:ext>
            </p:extLst>
          </p:nvPr>
        </p:nvGraphicFramePr>
        <p:xfrm>
          <a:off x="4193381" y="2030190"/>
          <a:ext cx="3805238" cy="3814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051834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0AC92AD-6A33-4B25-83F4-1C946EFB6558}"/>
              </a:ext>
            </a:extLst>
          </p:cNvPr>
          <p:cNvSpPr txBox="1"/>
          <p:nvPr/>
        </p:nvSpPr>
        <p:spPr>
          <a:xfrm>
            <a:off x="1981200" y="422175"/>
            <a:ext cx="83551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PLANES DE MEJORAMIENTO PUESTOS EN EJECUCIÓN Y CERRADOS DURANTE LAS VIGENCIAS 2018, 2019, 2020, 2021, 2022, 2023, 2024 Y 2025.</a:t>
            </a:r>
            <a:endParaRPr lang="es-CO" sz="2400" b="1" dirty="0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38A9C138-D1A9-4F83-8A01-BF55591D3C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5841839"/>
              </p:ext>
            </p:extLst>
          </p:nvPr>
        </p:nvGraphicFramePr>
        <p:xfrm>
          <a:off x="2028667" y="2673543"/>
          <a:ext cx="5305424" cy="3176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Bocadillo: rectángulo con esquinas redondeadas 10">
            <a:extLst>
              <a:ext uri="{FF2B5EF4-FFF2-40B4-BE49-F238E27FC236}">
                <a16:creationId xmlns:a16="http://schemas.microsoft.com/office/drawing/2014/main" id="{47A0C3F2-66A7-4D4C-B943-0D199BEB98AC}"/>
              </a:ext>
            </a:extLst>
          </p:cNvPr>
          <p:cNvSpPr/>
          <p:nvPr/>
        </p:nvSpPr>
        <p:spPr>
          <a:xfrm>
            <a:off x="8063600" y="2104499"/>
            <a:ext cx="2099733" cy="1138088"/>
          </a:xfrm>
          <a:prstGeom prst="wedgeRoundRectCallout">
            <a:avLst>
              <a:gd name="adj1" fmla="val -74621"/>
              <a:gd name="adj2" fmla="val 98683"/>
              <a:gd name="adj3" fmla="val 16667"/>
            </a:avLst>
          </a:prstGeom>
          <a:gradFill flip="none" rotWithShape="1">
            <a:gsLst>
              <a:gs pos="0">
                <a:srgbClr val="70AD47">
                  <a:lumMod val="67000"/>
                </a:srgbClr>
              </a:gs>
              <a:gs pos="48000">
                <a:srgbClr val="70AD47">
                  <a:lumMod val="97000"/>
                  <a:lumOff val="3000"/>
                </a:srgbClr>
              </a:gs>
              <a:gs pos="100000">
                <a:srgbClr val="70AD47">
                  <a:lumMod val="60000"/>
                  <a:lumOff val="40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Total,</a:t>
            </a:r>
            <a:r>
              <a:rPr kumimoji="0" lang="es-E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s-ES" b="1" kern="0" dirty="0">
                <a:solidFill>
                  <a:srgbClr val="000000"/>
                </a:solidFill>
                <a:latin typeface="Arial" panose="020B0604020202020204" pitchFamily="34" charset="0"/>
              </a:rPr>
              <a:t>523</a:t>
            </a:r>
            <a:r>
              <a:rPr kumimoji="0" lang="es-ES" sz="1200" b="1" i="0" u="none" strike="noStrike" kern="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Planes de mejoramiento </a:t>
            </a:r>
            <a:r>
              <a:rPr kumimoji="0" lang="es-E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cerrados</a:t>
            </a: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de las vigencias 2018, 2019, 2020, 2021, 2022, 2023, 2024 y 2025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Bocadillo: rectángulo con esquinas redondeadas 12">
            <a:extLst>
              <a:ext uri="{FF2B5EF4-FFF2-40B4-BE49-F238E27FC236}">
                <a16:creationId xmlns:a16="http://schemas.microsoft.com/office/drawing/2014/main" id="{3A61DBC8-6DA6-4261-8769-843F80FBF4C8}"/>
              </a:ext>
            </a:extLst>
          </p:cNvPr>
          <p:cNvSpPr/>
          <p:nvPr/>
        </p:nvSpPr>
        <p:spPr>
          <a:xfrm>
            <a:off x="8338171" y="4261837"/>
            <a:ext cx="1998134" cy="1138088"/>
          </a:xfrm>
          <a:prstGeom prst="wedgeRoundRectCallout">
            <a:avLst>
              <a:gd name="adj1" fmla="val -91898"/>
              <a:gd name="adj2" fmla="val 15606"/>
              <a:gd name="adj3" fmla="val 16667"/>
            </a:avLst>
          </a:prstGeom>
          <a:gradFill flip="none" rotWithShape="1">
            <a:gsLst>
              <a:gs pos="0">
                <a:srgbClr val="FFC000">
                  <a:lumMod val="67000"/>
                </a:srgbClr>
              </a:gs>
              <a:gs pos="48000">
                <a:srgbClr val="FFC000">
                  <a:lumMod val="97000"/>
                  <a:lumOff val="3000"/>
                </a:srgbClr>
              </a:gs>
              <a:gs pos="100000">
                <a:srgbClr val="FFC000">
                  <a:lumMod val="60000"/>
                  <a:lumOff val="40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Total, </a:t>
            </a:r>
            <a:r>
              <a:rPr lang="es-ES" b="1" kern="0" dirty="0">
                <a:solidFill>
                  <a:srgbClr val="000000"/>
                </a:solidFill>
                <a:latin typeface="Arial" panose="020B0604020202020204" pitchFamily="34" charset="0"/>
              </a:rPr>
              <a:t>119 </a:t>
            </a: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Planes de mejoramiento </a:t>
            </a:r>
            <a:r>
              <a:rPr kumimoji="0" lang="es-E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 ejecución </a:t>
            </a: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 las vigencias 2018, 2019, 2020, 2021, 2022, 2023, 2024 y 2025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0994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CB00C1A-6CC1-6959-E842-452778F893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C0777E7-894B-463C-A0A3-1113047C9FE2}"/>
              </a:ext>
            </a:extLst>
          </p:cNvPr>
          <p:cNvSpPr txBox="1"/>
          <p:nvPr/>
        </p:nvSpPr>
        <p:spPr>
          <a:xfrm>
            <a:off x="1963270" y="3075057"/>
            <a:ext cx="8704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426239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DDFDF4D-2635-491A-8155-C29ADD7FFB83}"/>
              </a:ext>
            </a:extLst>
          </p:cNvPr>
          <p:cNvSpPr txBox="1"/>
          <p:nvPr/>
        </p:nvSpPr>
        <p:spPr>
          <a:xfrm>
            <a:off x="2451847" y="951394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E1341ACB-2E68-493B-B7A2-D9FC69E16A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8471423"/>
              </p:ext>
            </p:extLst>
          </p:nvPr>
        </p:nvGraphicFramePr>
        <p:xfrm>
          <a:off x="3072494" y="1882553"/>
          <a:ext cx="2257286" cy="4344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637677C-7A98-42CC-A4A4-EFB90C4798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444457"/>
              </p:ext>
            </p:extLst>
          </p:nvPr>
        </p:nvGraphicFramePr>
        <p:xfrm>
          <a:off x="5233566" y="2282917"/>
          <a:ext cx="4795838" cy="3705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48556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3168E543-0D21-4899-980E-32D5A023AF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1093381"/>
              </p:ext>
            </p:extLst>
          </p:nvPr>
        </p:nvGraphicFramePr>
        <p:xfrm>
          <a:off x="2800350" y="2129678"/>
          <a:ext cx="6591300" cy="363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A1CB3F6E-BA07-4C33-A2DD-936D2F08A573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76166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601E67E-C603-4EF5-8969-907C9888D7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0196108"/>
              </p:ext>
            </p:extLst>
          </p:nvPr>
        </p:nvGraphicFramePr>
        <p:xfrm>
          <a:off x="2996889" y="2190328"/>
          <a:ext cx="2224088" cy="3898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5006442E-8785-4C1A-B88B-75657425411C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DD891299-98C7-4DEC-A767-978B3509AB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2599199"/>
              </p:ext>
            </p:extLst>
          </p:nvPr>
        </p:nvGraphicFramePr>
        <p:xfrm>
          <a:off x="5007348" y="2224717"/>
          <a:ext cx="5010150" cy="3548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82316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1DE95CA-8B6A-41CB-9D38-417C39B0F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1080545"/>
              </p:ext>
            </p:extLst>
          </p:nvPr>
        </p:nvGraphicFramePr>
        <p:xfrm>
          <a:off x="4391025" y="2187388"/>
          <a:ext cx="3409949" cy="3716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389916B2-95CD-4A69-ACED-581841B97A3A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68638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DDFDF4D-2635-491A-8155-C29ADD7FFB83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F2D1433F-4949-431F-8CD2-5233705E77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3432968"/>
              </p:ext>
            </p:extLst>
          </p:nvPr>
        </p:nvGraphicFramePr>
        <p:xfrm>
          <a:off x="3086100" y="2243978"/>
          <a:ext cx="6019800" cy="3409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92246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1814</Words>
  <Application>Microsoft Office PowerPoint</Application>
  <PresentationFormat>Panorámica</PresentationFormat>
  <Paragraphs>175</Paragraphs>
  <Slides>41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7" baseType="lpstr">
      <vt:lpstr>Aptos</vt:lpstr>
      <vt:lpstr>Aptos Display</vt:lpstr>
      <vt:lpstr>Arial</vt:lpstr>
      <vt:lpstr>Calibri</vt:lpstr>
      <vt:lpstr>Century Gothic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ANDRÉS FELIPE MATALLANA MANJARRES</dc:creator>
  <cp:lastModifiedBy>JAIME ENRIQUE ORTIZ ROMERO</cp:lastModifiedBy>
  <cp:revision>36</cp:revision>
  <dcterms:created xsi:type="dcterms:W3CDTF">2025-02-22T00:46:55Z</dcterms:created>
  <dcterms:modified xsi:type="dcterms:W3CDTF">2025-04-09T22:55:58Z</dcterms:modified>
</cp:coreProperties>
</file>