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2" r:id="rId4"/>
    <p:sldId id="257" r:id="rId5"/>
    <p:sldId id="264" r:id="rId6"/>
    <p:sldId id="269" r:id="rId7"/>
    <p:sldId id="271" r:id="rId8"/>
    <p:sldId id="272" r:id="rId9"/>
    <p:sldId id="270" r:id="rId10"/>
    <p:sldId id="273" r:id="rId11"/>
    <p:sldId id="275" r:id="rId12"/>
    <p:sldId id="276" r:id="rId13"/>
    <p:sldId id="278" r:id="rId14"/>
    <p:sldId id="295" r:id="rId15"/>
    <p:sldId id="296" r:id="rId16"/>
    <p:sldId id="259" r:id="rId17"/>
    <p:sldId id="279" r:id="rId18"/>
    <p:sldId id="268" r:id="rId19"/>
    <p:sldId id="277" r:id="rId20"/>
    <p:sldId id="280" r:id="rId21"/>
    <p:sldId id="274" r:id="rId22"/>
    <p:sldId id="281" r:id="rId23"/>
    <p:sldId id="282" r:id="rId24"/>
    <p:sldId id="297" r:id="rId25"/>
    <p:sldId id="300" r:id="rId26"/>
    <p:sldId id="287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8" r:id="rId36"/>
    <p:sldId id="299" r:id="rId37"/>
    <p:sldId id="301" r:id="rId38"/>
    <p:sldId id="292" r:id="rId39"/>
    <p:sldId id="293" r:id="rId40"/>
    <p:sldId id="302" r:id="rId41"/>
    <p:sldId id="294" r:id="rId4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IME ENRIQUE ORTIZ ROMERO" initials="JEOR" lastIdx="1" clrIdx="0">
    <p:extLst>
      <p:ext uri="{19B8F6BF-5375-455C-9EA6-DF929625EA0E}">
        <p15:presenceInfo xmlns:p15="http://schemas.microsoft.com/office/powerpoint/2012/main" userId="S::jaimeeortiz@ucundinamarca.edu.co::b062fdb9-7476-42c5-b5d1-bd5189d1ce9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94657"/>
  </p:normalViewPr>
  <p:slideViewPr>
    <p:cSldViewPr snapToGrid="0">
      <p:cViewPr varScale="1">
        <p:scale>
          <a:sx n="107" d="100"/>
          <a:sy n="107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0%20DE%20JUNIO%202025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0%20DE%20JUNIO%202025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GRAFICAS%20DE%20PLANES%20CON%20CORTE%20A%2030%20DE%20JUNIO%202025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1%20DE%20MARZO%2020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imeeortiz\Downloads\PLANES%20DE%20MEJORAMIENTO%20INTERNOS%20CON%20CORTE%20A%2030%20JUNIO%20202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VICERRECTORIA</a:t>
            </a:r>
            <a:r>
              <a:rPr lang="es-CO" baseline="0"/>
              <a:t> ACADÉMICA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ACADEMICA'!$F$5:$F$7</c:f>
              <c:numCache>
                <c:formatCode>General</c:formatCode>
                <c:ptCount val="3"/>
                <c:pt idx="0">
                  <c:v>895</c:v>
                </c:pt>
                <c:pt idx="1">
                  <c:v>946</c:v>
                </c:pt>
                <c:pt idx="2">
                  <c:v>997</c:v>
                </c:pt>
              </c:numCache>
            </c:numRef>
          </c:cat>
          <c:val>
            <c:numRef>
              <c:f>'VICE ACADEMICA'!$G$5:$G$7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84-4F85-ABDD-1CC9CAA9239F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48B8B7E-28AF-40D3-8567-FE35D6DB6A9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484-4F85-ABDD-1CC9CAA92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C970E5A-B51B-42A7-97D3-9E1C33EE05C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484-4F85-ABDD-1CC9CAA92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8A027CB-DC2E-42E9-AA02-2285AF82FC4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484-4F85-ABDD-1CC9CAA92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ACADEMICA'!$F$5:$F$7</c:f>
              <c:numCache>
                <c:formatCode>General</c:formatCode>
                <c:ptCount val="3"/>
                <c:pt idx="0">
                  <c:v>895</c:v>
                </c:pt>
                <c:pt idx="1">
                  <c:v>946</c:v>
                </c:pt>
                <c:pt idx="2">
                  <c:v>997</c:v>
                </c:pt>
              </c:numCache>
            </c:numRef>
          </c:cat>
          <c:val>
            <c:numRef>
              <c:f>'VICE ACADEMICA'!$H$5:$H$7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ACADEMICA'!$I$5:$I$7</c15:f>
                <c15:dlblRangeCache>
                  <c:ptCount val="3"/>
                  <c:pt idx="0">
                    <c:v>50%</c:v>
                  </c:pt>
                  <c:pt idx="1">
                    <c:v>0%</c:v>
                  </c:pt>
                  <c:pt idx="2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2484-4F85-ABDD-1CC9CAA9239F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ACADEMICA'!$F$5:$F$7</c:f>
              <c:numCache>
                <c:formatCode>General</c:formatCode>
                <c:ptCount val="3"/>
                <c:pt idx="0">
                  <c:v>895</c:v>
                </c:pt>
                <c:pt idx="1">
                  <c:v>946</c:v>
                </c:pt>
                <c:pt idx="2">
                  <c:v>997</c:v>
                </c:pt>
              </c:numCache>
            </c:numRef>
          </c:cat>
          <c:val>
            <c:numRef>
              <c:f>'VICE ACADEMICA'!$I$5:$I$7</c:f>
              <c:numCache>
                <c:formatCode>0%</c:formatCode>
                <c:ptCount val="3"/>
                <c:pt idx="0">
                  <c:v>0.5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84-4F85-ABDD-1CC9CAA9239F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ACADEMICA'!$F$5:$F$7</c:f>
              <c:numCache>
                <c:formatCode>General</c:formatCode>
                <c:ptCount val="3"/>
                <c:pt idx="0">
                  <c:v>895</c:v>
                </c:pt>
                <c:pt idx="1">
                  <c:v>946</c:v>
                </c:pt>
                <c:pt idx="2">
                  <c:v>997</c:v>
                </c:pt>
              </c:numCache>
            </c:numRef>
          </c:cat>
          <c:val>
            <c:numRef>
              <c:f>'VICE ACADEMICA'!$J$5:$J$7</c:f>
              <c:numCache>
                <c:formatCode>0%</c:formatCode>
                <c:ptCount val="3"/>
                <c:pt idx="0">
                  <c:v>0.5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84-4F85-ABDD-1CC9CAA9239F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ACADEMICA'!$F$5:$F$7</c:f>
              <c:numCache>
                <c:formatCode>General</c:formatCode>
                <c:ptCount val="3"/>
                <c:pt idx="0">
                  <c:v>895</c:v>
                </c:pt>
                <c:pt idx="1">
                  <c:v>946</c:v>
                </c:pt>
                <c:pt idx="2">
                  <c:v>997</c:v>
                </c:pt>
              </c:numCache>
            </c:numRef>
          </c:cat>
          <c:val>
            <c:numRef>
              <c:f>'VICE ACADEMICA'!$K$5:$K$7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84-4F85-ABDD-1CC9CAA923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7330943"/>
        <c:axId val="1697330111"/>
        <c:axId val="0"/>
      </c:bar3DChart>
      <c:catAx>
        <c:axId val="169733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7330111"/>
        <c:crosses val="autoZero"/>
        <c:auto val="1"/>
        <c:lblAlgn val="ctr"/>
        <c:lblOffset val="100"/>
        <c:noMultiLvlLbl val="0"/>
      </c:catAx>
      <c:valAx>
        <c:axId val="169733011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97330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Planes de Mejoramiento Académicos- Programas y Facultades</a:t>
            </a:r>
            <a:endParaRPr lang="es-CO" sz="1100" b="0">
              <a:effectLst/>
            </a:endParaRPr>
          </a:p>
        </c:rich>
      </c:tx>
      <c:layout>
        <c:manualLayout>
          <c:xMode val="edge"/>
          <c:yMode val="edge"/>
          <c:x val="0.18551088777219429"/>
          <c:y val="3.212850389637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6'!$E$9:$E$14</c:f>
              <c:strCache>
                <c:ptCount val="6"/>
                <c:pt idx="0">
                  <c:v>957
DIRECCION DEL PROGRAMA ZOOTECNIA</c:v>
                </c:pt>
                <c:pt idx="1">
                  <c:v>1001
FACULTAD DE CIENCIAS DEL DEPORTE Y LA EDUCACION FISICA</c:v>
                </c:pt>
                <c:pt idx="2">
                  <c:v>1010
DIRECCION DEL PROGRAMA LICENCIATURA EN EDUCACION BASICA CON ENFASIS EN CIENCIAS SOCIALES</c:v>
                </c:pt>
                <c:pt idx="3">
                  <c:v>1012
FACULTAD DE CIENCIAS AGROPECUARIAS</c:v>
                </c:pt>
                <c:pt idx="4">
                  <c:v>1013
DIRECCION DEL PROGRAMA ZOOTECNIA</c:v>
                </c:pt>
                <c:pt idx="5">
                  <c:v>1029
FACULTAD DE CIENCIAS ADMINISTRATIVAS ECONOMICAS Y CONTABLES</c:v>
                </c:pt>
              </c:strCache>
            </c:strRef>
          </c:cat>
          <c:val>
            <c:numRef>
              <c:f>'vice 6'!$F$9:$F$14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35-4FC6-9A3B-95BBA883FAB2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C872955-F64E-40C6-8868-0A5E49AA2876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C435-4FC6-9A3B-95BBA883FAB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27ADFDF-36C8-4163-BE99-03CCC185966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435-4FC6-9A3B-95BBA883FAB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8902756-A025-418A-8CF1-FB0BBB08327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435-4FC6-9A3B-95BBA883FAB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E6DA7F1-FA0D-44AB-964A-BB2A53C6F2A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435-4FC6-9A3B-95BBA883FA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260BA8-6EB2-4781-A896-E9F41A657FF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435-4FC6-9A3B-95BBA883FAB2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E0F87FE-634E-432C-B1A2-708A6B68412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435-4FC6-9A3B-95BBA883F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6'!$E$9:$E$14</c:f>
              <c:strCache>
                <c:ptCount val="6"/>
                <c:pt idx="0">
                  <c:v>957
DIRECCION DEL PROGRAMA ZOOTECNIA</c:v>
                </c:pt>
                <c:pt idx="1">
                  <c:v>1001
FACULTAD DE CIENCIAS DEL DEPORTE Y LA EDUCACION FISICA</c:v>
                </c:pt>
                <c:pt idx="2">
                  <c:v>1010
DIRECCION DEL PROGRAMA LICENCIATURA EN EDUCACION BASICA CON ENFASIS EN CIENCIAS SOCIALES</c:v>
                </c:pt>
                <c:pt idx="3">
                  <c:v>1012
FACULTAD DE CIENCIAS AGROPECUARIAS</c:v>
                </c:pt>
                <c:pt idx="4">
                  <c:v>1013
DIRECCION DEL PROGRAMA ZOOTECNIA</c:v>
                </c:pt>
                <c:pt idx="5">
                  <c:v>1029
FACULTAD DE CIENCIAS ADMINISTRATIVAS ECONOMICAS Y CONTABLES</c:v>
                </c:pt>
              </c:strCache>
            </c:strRef>
          </c:cat>
          <c:val>
            <c:numRef>
              <c:f>'vice 6'!$G$9:$G$14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6'!$H$9:$H$14</c15:f>
                <c15:dlblRangeCache>
                  <c:ptCount val="6"/>
                  <c:pt idx="0">
                    <c:v>50%</c:v>
                  </c:pt>
                  <c:pt idx="1">
                    <c:v>50%</c:v>
                  </c:pt>
                  <c:pt idx="2">
                    <c:v>0%</c:v>
                  </c:pt>
                  <c:pt idx="3">
                    <c:v>0%</c:v>
                  </c:pt>
                  <c:pt idx="4">
                    <c:v>50%</c:v>
                  </c:pt>
                  <c:pt idx="5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C435-4FC6-9A3B-95BBA883FAB2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6'!$E$9:$E$14</c:f>
              <c:strCache>
                <c:ptCount val="6"/>
                <c:pt idx="0">
                  <c:v>957
DIRECCION DEL PROGRAMA ZOOTECNIA</c:v>
                </c:pt>
                <c:pt idx="1">
                  <c:v>1001
FACULTAD DE CIENCIAS DEL DEPORTE Y LA EDUCACION FISICA</c:v>
                </c:pt>
                <c:pt idx="2">
                  <c:v>1010
DIRECCION DEL PROGRAMA LICENCIATURA EN EDUCACION BASICA CON ENFASIS EN CIENCIAS SOCIALES</c:v>
                </c:pt>
                <c:pt idx="3">
                  <c:v>1012
FACULTAD DE CIENCIAS AGROPECUARIAS</c:v>
                </c:pt>
                <c:pt idx="4">
                  <c:v>1013
DIRECCION DEL PROGRAMA ZOOTECNIA</c:v>
                </c:pt>
                <c:pt idx="5">
                  <c:v>1029
FACULTAD DE CIENCIAS ADMINISTRATIVAS ECONOMICAS Y CONTABLES</c:v>
                </c:pt>
              </c:strCache>
            </c:strRef>
          </c:cat>
          <c:val>
            <c:numRef>
              <c:f>'vice 6'!$H$9:$H$14</c:f>
              <c:numCache>
                <c:formatCode>0%</c:formatCode>
                <c:ptCount val="6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435-4FC6-9A3B-95BBA883FAB2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6'!$E$9:$E$14</c:f>
              <c:strCache>
                <c:ptCount val="6"/>
                <c:pt idx="0">
                  <c:v>957
DIRECCION DEL PROGRAMA ZOOTECNIA</c:v>
                </c:pt>
                <c:pt idx="1">
                  <c:v>1001
FACULTAD DE CIENCIAS DEL DEPORTE Y LA EDUCACION FISICA</c:v>
                </c:pt>
                <c:pt idx="2">
                  <c:v>1010
DIRECCION DEL PROGRAMA LICENCIATURA EN EDUCACION BASICA CON ENFASIS EN CIENCIAS SOCIALES</c:v>
                </c:pt>
                <c:pt idx="3">
                  <c:v>1012
FACULTAD DE CIENCIAS AGROPECUARIAS</c:v>
                </c:pt>
                <c:pt idx="4">
                  <c:v>1013
DIRECCION DEL PROGRAMA ZOOTECNIA</c:v>
                </c:pt>
                <c:pt idx="5">
                  <c:v>1029
FACULTAD DE CIENCIAS ADMINISTRATIVAS ECONOMICAS Y CONTABLES</c:v>
                </c:pt>
              </c:strCache>
            </c:strRef>
          </c:cat>
          <c:val>
            <c:numRef>
              <c:f>'vice 6'!$I$9:$I$14</c:f>
              <c:numCache>
                <c:formatCode>0%</c:formatCode>
                <c:ptCount val="6"/>
                <c:pt idx="0">
                  <c:v>0.5</c:v>
                </c:pt>
                <c:pt idx="1">
                  <c:v>0.5</c:v>
                </c:pt>
                <c:pt idx="2">
                  <c:v>1</c:v>
                </c:pt>
                <c:pt idx="3">
                  <c:v>1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435-4FC6-9A3B-95BBA883FAB2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6'!$E$9:$E$14</c:f>
              <c:strCache>
                <c:ptCount val="6"/>
                <c:pt idx="0">
                  <c:v>957
DIRECCION DEL PROGRAMA ZOOTECNIA</c:v>
                </c:pt>
                <c:pt idx="1">
                  <c:v>1001
FACULTAD DE CIENCIAS DEL DEPORTE Y LA EDUCACION FISICA</c:v>
                </c:pt>
                <c:pt idx="2">
                  <c:v>1010
DIRECCION DEL PROGRAMA LICENCIATURA EN EDUCACION BASICA CON ENFASIS EN CIENCIAS SOCIALES</c:v>
                </c:pt>
                <c:pt idx="3">
                  <c:v>1012
FACULTAD DE CIENCIAS AGROPECUARIAS</c:v>
                </c:pt>
                <c:pt idx="4">
                  <c:v>1013
DIRECCION DEL PROGRAMA ZOOTECNIA</c:v>
                </c:pt>
                <c:pt idx="5">
                  <c:v>1029
FACULTAD DE CIENCIAS ADMINISTRATIVAS ECONOMICAS Y CONTABLES</c:v>
                </c:pt>
              </c:strCache>
            </c:strRef>
          </c:cat>
          <c:val>
            <c:numRef>
              <c:f>'vice 6'!$J$9:$J$14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435-4FC6-9A3B-95BBA883F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28512928"/>
        <c:axId val="1428515008"/>
        <c:axId val="0"/>
      </c:bar3DChart>
      <c:catAx>
        <c:axId val="1428512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8515008"/>
        <c:crosses val="autoZero"/>
        <c:auto val="1"/>
        <c:lblAlgn val="ctr"/>
        <c:lblOffset val="100"/>
        <c:noMultiLvlLbl val="0"/>
      </c:catAx>
      <c:valAx>
        <c:axId val="14285150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8512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Planes de Mejoramiento Académicos- Programas y Facultades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1030
FACULTAD DE CIENCIAS AGROPECUARIAS</c:v>
                </c:pt>
                <c:pt idx="1">
                  <c:v>1031
FACULTAD DE INGENIERIA</c:v>
                </c:pt>
                <c:pt idx="2">
                  <c:v>1044
DIRECCION DEL PROGRAMA INGENIERIA ELECTRONICA</c:v>
                </c:pt>
                <c:pt idx="3">
                  <c:v>1046
DIRECCION DEL PROGRAMA MUSICA</c:v>
                </c:pt>
                <c:pt idx="4">
                  <c:v>1047
DIRECCION DEL PROGRAMA PSICOLOGIA</c:v>
                </c:pt>
                <c:pt idx="5">
                  <c:v>1048
DIRECCION DEL PROGRAMA ZOOTECNIA</c:v>
                </c:pt>
              </c:strCache>
            </c:strRef>
          </c:cat>
          <c:val>
            <c:numRef>
              <c:f>'vice 7'!$D$5:$D$10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37-4689-8BC3-54110EAF51C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7E3F067-39CC-4768-A31E-7293724EEF8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E37-4689-8BC3-54110EAF51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88B6649-4E81-46F9-BFE9-5997DAD5752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E37-4689-8BC3-54110EAF51C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E63C8F0-B7B8-4C5F-B718-881F48CE611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E37-4689-8BC3-54110EAF51C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522FA3B-404F-444F-84CC-145F073A094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E37-4689-8BC3-54110EAF51C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8BB931C-4622-4982-A4DF-82A2992974C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E37-4689-8BC3-54110EAF51C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7EFBF04-00FE-448A-8127-926EC995927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E37-4689-8BC3-54110EAF51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'vice 7'!$C$5:$C$10</c:f>
              <c:strCache>
                <c:ptCount val="6"/>
                <c:pt idx="0">
                  <c:v>1030
FACULTAD DE CIENCIAS AGROPECUARIAS</c:v>
                </c:pt>
                <c:pt idx="1">
                  <c:v>1031
FACULTAD DE INGENIERIA</c:v>
                </c:pt>
                <c:pt idx="2">
                  <c:v>1044
DIRECCION DEL PROGRAMA INGENIERIA ELECTRONICA</c:v>
                </c:pt>
                <c:pt idx="3">
                  <c:v>1046
DIRECCION DEL PROGRAMA MUSICA</c:v>
                </c:pt>
                <c:pt idx="4">
                  <c:v>1047
DIRECCION DEL PROGRAMA PSICOLOGIA</c:v>
                </c:pt>
                <c:pt idx="5">
                  <c:v>1048
DIRECCION DEL PROGRAMA ZOOTECNIA</c:v>
                </c:pt>
              </c:strCache>
            </c:strRef>
          </c:cat>
          <c:val>
            <c:numRef>
              <c:f>'vice 7'!$E$5:$E$10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7'!$F$5:$F$10</c15:f>
                <c15:dlblRangeCache>
                  <c:ptCount val="6"/>
                  <c:pt idx="0">
                    <c:v>0%</c:v>
                  </c:pt>
                  <c:pt idx="1">
                    <c:v>50%</c:v>
                  </c:pt>
                  <c:pt idx="2">
                    <c:v>0%</c:v>
                  </c:pt>
                  <c:pt idx="3">
                    <c:v>50%</c:v>
                  </c:pt>
                  <c:pt idx="4">
                    <c:v>75%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4E37-4689-8BC3-54110EAF51CA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1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1030
FACULTAD DE CIENCIAS AGROPECUARIAS</c:v>
                </c:pt>
                <c:pt idx="1">
                  <c:v>1031
FACULTAD DE INGENIERIA</c:v>
                </c:pt>
                <c:pt idx="2">
                  <c:v>1044
DIRECCION DEL PROGRAMA INGENIERIA ELECTRONICA</c:v>
                </c:pt>
                <c:pt idx="3">
                  <c:v>1046
DIRECCION DEL PROGRAMA MUSICA</c:v>
                </c:pt>
                <c:pt idx="4">
                  <c:v>1047
DIRECCION DEL PROGRAMA PSICOLOGIA</c:v>
                </c:pt>
                <c:pt idx="5">
                  <c:v>1048
DIRECCION DEL PROGRAMA ZOOTECNIA</c:v>
                </c:pt>
              </c:strCache>
            </c:strRef>
          </c:cat>
          <c:val>
            <c:numRef>
              <c:f>'vice 7'!$F$5:$F$10</c:f>
              <c:numCache>
                <c:formatCode>0%</c:formatCode>
                <c:ptCount val="6"/>
                <c:pt idx="0">
                  <c:v>0</c:v>
                </c:pt>
                <c:pt idx="1">
                  <c:v>0.5</c:v>
                </c:pt>
                <c:pt idx="2">
                  <c:v>0</c:v>
                </c:pt>
                <c:pt idx="3">
                  <c:v>0.5</c:v>
                </c:pt>
                <c:pt idx="4">
                  <c:v>0.75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E37-4689-8BC3-54110EAF51CA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1030
FACULTAD DE CIENCIAS AGROPECUARIAS</c:v>
                </c:pt>
                <c:pt idx="1">
                  <c:v>1031
FACULTAD DE INGENIERIA</c:v>
                </c:pt>
                <c:pt idx="2">
                  <c:v>1044
DIRECCION DEL PROGRAMA INGENIERIA ELECTRONICA</c:v>
                </c:pt>
                <c:pt idx="3">
                  <c:v>1046
DIRECCION DEL PROGRAMA MUSICA</c:v>
                </c:pt>
                <c:pt idx="4">
                  <c:v>1047
DIRECCION DEL PROGRAMA PSICOLOGIA</c:v>
                </c:pt>
                <c:pt idx="5">
                  <c:v>1048
DIRECCION DEL PROGRAMA ZOOTECNIA</c:v>
                </c:pt>
              </c:strCache>
            </c:strRef>
          </c:cat>
          <c:val>
            <c:numRef>
              <c:f>'vice 7'!$G$5:$G$10</c:f>
              <c:numCache>
                <c:formatCode>0%</c:formatCode>
                <c:ptCount val="6"/>
                <c:pt idx="0">
                  <c:v>1</c:v>
                </c:pt>
                <c:pt idx="1">
                  <c:v>0.5</c:v>
                </c:pt>
                <c:pt idx="2">
                  <c:v>1</c:v>
                </c:pt>
                <c:pt idx="3">
                  <c:v>0.5</c:v>
                </c:pt>
                <c:pt idx="4">
                  <c:v>0.25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37-4689-8BC3-54110EAF51CA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7'!$C$5:$C$10</c:f>
              <c:strCache>
                <c:ptCount val="6"/>
                <c:pt idx="0">
                  <c:v>1030
FACULTAD DE CIENCIAS AGROPECUARIAS</c:v>
                </c:pt>
                <c:pt idx="1">
                  <c:v>1031
FACULTAD DE INGENIERIA</c:v>
                </c:pt>
                <c:pt idx="2">
                  <c:v>1044
DIRECCION DEL PROGRAMA INGENIERIA ELECTRONICA</c:v>
                </c:pt>
                <c:pt idx="3">
                  <c:v>1046
DIRECCION DEL PROGRAMA MUSICA</c:v>
                </c:pt>
                <c:pt idx="4">
                  <c:v>1047
DIRECCION DEL PROGRAMA PSICOLOGIA</c:v>
                </c:pt>
                <c:pt idx="5">
                  <c:v>1048
DIRECCION DEL PROGRAMA ZOOTECNIA</c:v>
                </c:pt>
              </c:strCache>
            </c:strRef>
          </c:cat>
          <c:val>
            <c:numRef>
              <c:f>'vice 7'!$H$5:$H$10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37-4689-8BC3-54110EAF51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5"/>
        <c:shape val="box"/>
        <c:axId val="633862927"/>
        <c:axId val="738195727"/>
        <c:axId val="0"/>
      </c:bar3DChart>
      <c:catAx>
        <c:axId val="633862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8195727"/>
        <c:crosses val="autoZero"/>
        <c:auto val="1"/>
        <c:lblAlgn val="ctr"/>
        <c:lblOffset val="100"/>
        <c:noMultiLvlLbl val="0"/>
      </c:catAx>
      <c:valAx>
        <c:axId val="7381957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33862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UNIDAD</a:t>
            </a:r>
            <a:r>
              <a:rPr lang="es-CO" baseline="0"/>
              <a:t> DE APOYO ACADÉMICO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8'!$D$7:$D$12</c:f>
              <c:numCache>
                <c:formatCode>General</c:formatCode>
                <c:ptCount val="6"/>
                <c:pt idx="0">
                  <c:v>916</c:v>
                </c:pt>
                <c:pt idx="1">
                  <c:v>945</c:v>
                </c:pt>
                <c:pt idx="2">
                  <c:v>1014</c:v>
                </c:pt>
                <c:pt idx="3">
                  <c:v>1041</c:v>
                </c:pt>
                <c:pt idx="4">
                  <c:v>1042</c:v>
                </c:pt>
                <c:pt idx="5">
                  <c:v>1049</c:v>
                </c:pt>
              </c:numCache>
            </c:numRef>
          </c:cat>
          <c:val>
            <c:numRef>
              <c:f>'vice 8'!$E$7:$E$12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D3-4821-8EF3-FEABBC74DFB4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0C83BD8-7EEA-4CA7-AE9F-39D59DE9014E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1D3-4821-8EF3-FEABBC74DFB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A6AF76B-F3D1-4882-B929-8503B89C9A9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1D3-4821-8EF3-FEABBC74DFB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481DEED-46D3-4DAC-B774-C3529B0AE61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51D3-4821-8EF3-FEABBC74DFB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05F6050-991B-40A4-B9E8-36C7A475920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51D3-4821-8EF3-FEABBC74DFB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9007304-5733-4E81-87B2-42D4832BCAC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51D3-4821-8EF3-FEABBC74DFB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A5709FF-2C7A-4FF1-8908-279DF8A1FE3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51D3-4821-8EF3-FEABBC74DF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8'!$D$7:$D$12</c:f>
              <c:numCache>
                <c:formatCode>General</c:formatCode>
                <c:ptCount val="6"/>
                <c:pt idx="0">
                  <c:v>916</c:v>
                </c:pt>
                <c:pt idx="1">
                  <c:v>945</c:v>
                </c:pt>
                <c:pt idx="2">
                  <c:v>1014</c:v>
                </c:pt>
                <c:pt idx="3">
                  <c:v>1041</c:v>
                </c:pt>
                <c:pt idx="4">
                  <c:v>1042</c:v>
                </c:pt>
                <c:pt idx="5">
                  <c:v>1049</c:v>
                </c:pt>
              </c:numCache>
            </c:numRef>
          </c:cat>
          <c:val>
            <c:numRef>
              <c:f>'vice 8'!$F$7:$F$12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8'!$G$7:$G$12</c15:f>
                <c15:dlblRangeCache>
                  <c:ptCount val="6"/>
                  <c:pt idx="0">
                    <c:v>93%</c:v>
                  </c:pt>
                  <c:pt idx="1">
                    <c:v>50%</c:v>
                  </c:pt>
                  <c:pt idx="2">
                    <c:v>25%</c:v>
                  </c:pt>
                  <c:pt idx="3">
                    <c:v>50%</c:v>
                  </c:pt>
                  <c:pt idx="4">
                    <c:v>0%</c:v>
                  </c:pt>
                  <c:pt idx="5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51D3-4821-8EF3-FEABBC74DFB4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1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8'!$D$7:$D$12</c:f>
              <c:numCache>
                <c:formatCode>General</c:formatCode>
                <c:ptCount val="6"/>
                <c:pt idx="0">
                  <c:v>916</c:v>
                </c:pt>
                <c:pt idx="1">
                  <c:v>945</c:v>
                </c:pt>
                <c:pt idx="2">
                  <c:v>1014</c:v>
                </c:pt>
                <c:pt idx="3">
                  <c:v>1041</c:v>
                </c:pt>
                <c:pt idx="4">
                  <c:v>1042</c:v>
                </c:pt>
                <c:pt idx="5">
                  <c:v>1049</c:v>
                </c:pt>
              </c:numCache>
            </c:numRef>
          </c:cat>
          <c:val>
            <c:numRef>
              <c:f>'vice 8'!$G$7:$G$12</c:f>
              <c:numCache>
                <c:formatCode>0%</c:formatCode>
                <c:ptCount val="6"/>
                <c:pt idx="0">
                  <c:v>0.93</c:v>
                </c:pt>
                <c:pt idx="1">
                  <c:v>0.5</c:v>
                </c:pt>
                <c:pt idx="2">
                  <c:v>0.25</c:v>
                </c:pt>
                <c:pt idx="3">
                  <c:v>0.5</c:v>
                </c:pt>
                <c:pt idx="4">
                  <c:v>0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1D3-4821-8EF3-FEABBC74DFB4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8'!$D$7:$D$12</c:f>
              <c:numCache>
                <c:formatCode>General</c:formatCode>
                <c:ptCount val="6"/>
                <c:pt idx="0">
                  <c:v>916</c:v>
                </c:pt>
                <c:pt idx="1">
                  <c:v>945</c:v>
                </c:pt>
                <c:pt idx="2">
                  <c:v>1014</c:v>
                </c:pt>
                <c:pt idx="3">
                  <c:v>1041</c:v>
                </c:pt>
                <c:pt idx="4">
                  <c:v>1042</c:v>
                </c:pt>
                <c:pt idx="5">
                  <c:v>1049</c:v>
                </c:pt>
              </c:numCache>
            </c:numRef>
          </c:cat>
          <c:val>
            <c:numRef>
              <c:f>'vice 8'!$H$7:$H$12</c:f>
              <c:numCache>
                <c:formatCode>0%</c:formatCode>
                <c:ptCount val="6"/>
                <c:pt idx="0">
                  <c:v>6.9999999999999951E-2</c:v>
                </c:pt>
                <c:pt idx="1">
                  <c:v>0.5</c:v>
                </c:pt>
                <c:pt idx="2">
                  <c:v>0.75</c:v>
                </c:pt>
                <c:pt idx="3">
                  <c:v>0.5</c:v>
                </c:pt>
                <c:pt idx="4">
                  <c:v>1</c:v>
                </c:pt>
                <c:pt idx="5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1D3-4821-8EF3-FEABBC74DFB4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8'!$D$7:$D$12</c:f>
              <c:numCache>
                <c:formatCode>General</c:formatCode>
                <c:ptCount val="6"/>
                <c:pt idx="0">
                  <c:v>916</c:v>
                </c:pt>
                <c:pt idx="1">
                  <c:v>945</c:v>
                </c:pt>
                <c:pt idx="2">
                  <c:v>1014</c:v>
                </c:pt>
                <c:pt idx="3">
                  <c:v>1041</c:v>
                </c:pt>
                <c:pt idx="4">
                  <c:v>1042</c:v>
                </c:pt>
                <c:pt idx="5">
                  <c:v>1049</c:v>
                </c:pt>
              </c:numCache>
            </c:numRef>
          </c:cat>
          <c:val>
            <c:numRef>
              <c:f>'vice 8'!$I$7:$I$12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1D3-4821-8EF3-FEABBC74DF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19417391"/>
        <c:axId val="1719421967"/>
        <c:axId val="0"/>
      </c:bar3DChart>
      <c:catAx>
        <c:axId val="1719417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19421967"/>
        <c:crosses val="autoZero"/>
        <c:auto val="1"/>
        <c:lblAlgn val="ctr"/>
        <c:lblOffset val="100"/>
        <c:noMultiLvlLbl val="0"/>
      </c:catAx>
      <c:valAx>
        <c:axId val="171942196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19417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FINANACIERA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9525">
          <a:solidFill>
            <a:schemeClr val="tx1">
              <a:lumMod val="15000"/>
              <a:lumOff val="85000"/>
            </a:schemeClr>
          </a:solidFill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sideWall>
    <c:backWall>
      <c:thickness val="0"/>
      <c:spPr>
        <a:noFill/>
        <a:ln w="9525">
          <a:solidFill>
            <a:schemeClr val="tx1">
              <a:lumMod val="15000"/>
              <a:lumOff val="85000"/>
            </a:schemeClr>
          </a:solidFill>
        </a:ln>
        <a:effectLst/>
        <a:sp3d contourW="9525">
          <a:contourClr>
            <a:schemeClr val="tx1">
              <a:lumMod val="15000"/>
              <a:lumOff val="85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1.8196854536272636E-2"/>
          <c:y val="0.10563897676408519"/>
          <c:w val="0.96360629092745476"/>
          <c:h val="0.75825033804314879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ADMINISTRATIVA'!$C$7:$C$14</c:f>
              <c:strCache>
                <c:ptCount val="8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1020
OFICINA DE CONTABILIDAD</c:v>
                </c:pt>
                <c:pt idx="7">
                  <c:v>1024
OFICINA DE CONTABILIDAD</c:v>
                </c:pt>
              </c:strCache>
            </c:strRef>
          </c:cat>
          <c:val>
            <c:numRef>
              <c:f>'VICE ADMINISTRATIVA'!$D$7:$D$14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F8-4E46-9258-AEE4E803BFE6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478B74A-9EBC-40DE-9244-5757598C6EB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77F8-4E46-9258-AEE4E803BFE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5DD909F-644E-4A96-B34A-08F9BFCB394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7F8-4E46-9258-AEE4E803BFE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B5A186E-2BC3-40BF-858E-A2B816F2903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7F8-4E46-9258-AEE4E803BFE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DA90E4D-D87E-4225-872E-E2060A44372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77F8-4E46-9258-AEE4E803BFE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3010AC8-E79F-412E-ADCA-A7BF32FF19F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7F8-4E46-9258-AEE4E803BFE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F9AF38A-B8C2-4412-B098-56B46EC0722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77F8-4E46-9258-AEE4E803BFE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E42A25D-C6C6-426D-B040-A6EDC9EF7D1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77F8-4E46-9258-AEE4E803BFE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BEAA29C-0A84-427D-995C-CE5F1EED26A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7F8-4E46-9258-AEE4E803BF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ADMINISTRATIVA'!$C$7:$C$14</c:f>
              <c:strCache>
                <c:ptCount val="8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1020
OFICINA DE CONTABILIDAD</c:v>
                </c:pt>
                <c:pt idx="7">
                  <c:v>1024
OFICINA DE CONTABILIDAD</c:v>
                </c:pt>
              </c:strCache>
            </c:strRef>
          </c:cat>
          <c:val>
            <c:numRef>
              <c:f>'VICE ADMINISTRATIVA'!$E$7:$E$14</c:f>
              <c:numCache>
                <c:formatCode>0%</c:formatCode>
                <c:ptCount val="8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ADMINISTRATIVA'!$F$7:$F$14</c15:f>
                <c15:dlblRangeCache>
                  <c:ptCount val="8"/>
                  <c:pt idx="0">
                    <c:v>67%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50%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50%</c:v>
                  </c:pt>
                  <c:pt idx="7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77F8-4E46-9258-AEE4E803BFE6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ADMINISTRATIVA'!$C$7:$C$14</c:f>
              <c:strCache>
                <c:ptCount val="8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1020
OFICINA DE CONTABILIDAD</c:v>
                </c:pt>
                <c:pt idx="7">
                  <c:v>1024
OFICINA DE CONTABILIDAD</c:v>
                </c:pt>
              </c:strCache>
            </c:strRef>
          </c:cat>
          <c:val>
            <c:numRef>
              <c:f>'VICE ADMINISTRATIVA'!$F$7:$F$14</c:f>
              <c:numCache>
                <c:formatCode>0%</c:formatCode>
                <c:ptCount val="8"/>
                <c:pt idx="0">
                  <c:v>0.67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7F8-4E46-9258-AEE4E803BFE6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ADMINISTRATIVA'!$C$7:$C$14</c:f>
              <c:strCache>
                <c:ptCount val="8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1020
OFICINA DE CONTABILIDAD</c:v>
                </c:pt>
                <c:pt idx="7">
                  <c:v>1024
OFICINA DE CONTABILIDAD</c:v>
                </c:pt>
              </c:strCache>
            </c:strRef>
          </c:cat>
          <c:val>
            <c:numRef>
              <c:f>'VICE ADMINISTRATIVA'!$G$7:$G$14</c:f>
              <c:numCache>
                <c:formatCode>0%</c:formatCode>
                <c:ptCount val="8"/>
                <c:pt idx="0">
                  <c:v>0.32999999999999996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F8-4E46-9258-AEE4E803BFE6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ADMINISTRATIVA'!$C$7:$C$14</c:f>
              <c:strCache>
                <c:ptCount val="8"/>
                <c:pt idx="0">
                  <c:v>913
OFICINA DE PRESUPUESTO</c:v>
                </c:pt>
                <c:pt idx="1">
                  <c:v>927
OFICINA DE CONTABILIDAD</c:v>
                </c:pt>
                <c:pt idx="2">
                  <c:v>938
OFICINA DE CONTABILIDAD</c:v>
                </c:pt>
                <c:pt idx="3">
                  <c:v>955
DIRECCION FINANCIERA</c:v>
                </c:pt>
                <c:pt idx="4">
                  <c:v>981
DIRECCION FINANCIERA</c:v>
                </c:pt>
                <c:pt idx="5">
                  <c:v>1004
DIRECCION FINANCIERA</c:v>
                </c:pt>
                <c:pt idx="6">
                  <c:v>1020
OFICINA DE CONTABILIDAD</c:v>
                </c:pt>
                <c:pt idx="7">
                  <c:v>1024
OFICINA DE CONTABILIDAD</c:v>
                </c:pt>
              </c:strCache>
            </c:strRef>
          </c:cat>
          <c:val>
            <c:numRef>
              <c:f>'VICE ADMINISTRATIVA'!$H$7:$H$14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7F8-4E46-9258-AEE4E803BF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gapDepth val="90"/>
        <c:shape val="box"/>
        <c:axId val="1425443552"/>
        <c:axId val="1425441056"/>
        <c:axId val="0"/>
      </c:bar3DChart>
      <c:catAx>
        <c:axId val="142544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5441056"/>
        <c:crosses val="autoZero"/>
        <c:auto val="1"/>
        <c:lblAlgn val="ctr"/>
        <c:lblOffset val="100"/>
        <c:noMultiLvlLbl val="0"/>
      </c:catAx>
      <c:valAx>
        <c:axId val="14254410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5443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TALENTO HUMANO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1'!$D$10:$D$15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C9-44CA-A489-CDBA4481CB16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4AE257A-526E-4A22-BFB6-909DF4D2A1C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76C9-44CA-A489-CDBA4481CB1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1672751-18FF-4DAC-913F-7BC90DE8BFA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6C9-44CA-A489-CDBA4481CB1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1451E37-B804-411A-B4D9-94D85352B65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6C9-44CA-A489-CDBA4481CB1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E566BC2-D9B5-4981-A5FF-1AB7B1B4FB5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76C9-44CA-A489-CDBA4481CB1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38DB778-51CE-429D-A82B-5E27EE8233A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6C9-44CA-A489-CDBA4481CB1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23BB576-E99F-4E3E-8BD1-4DFD1B46C69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76C9-44CA-A489-CDBA4481CB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1'!$E$10:$E$15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1'!$F$10:$F$15</c15:f>
                <c15:dlblRangeCache>
                  <c:ptCount val="6"/>
                  <c:pt idx="0">
                    <c:v>70%</c:v>
                  </c:pt>
                  <c:pt idx="1">
                    <c:v>88%</c:v>
                  </c:pt>
                  <c:pt idx="2">
                    <c:v>63%</c:v>
                  </c:pt>
                  <c:pt idx="3">
                    <c:v>80%</c:v>
                  </c:pt>
                  <c:pt idx="4">
                    <c:v>50%</c:v>
                  </c:pt>
                  <c:pt idx="5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76C9-44CA-A489-CDBA4481CB16}"/>
            </c:ext>
          </c:extLst>
        </c:ser>
        <c:ser>
          <c:idx val="2"/>
          <c:order val="2"/>
          <c:spPr>
            <a:solidFill>
              <a:srgbClr val="91C256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1'!$F$10:$F$15</c:f>
              <c:numCache>
                <c:formatCode>0%</c:formatCode>
                <c:ptCount val="6"/>
                <c:pt idx="0">
                  <c:v>0.7</c:v>
                </c:pt>
                <c:pt idx="1">
                  <c:v>0.88</c:v>
                </c:pt>
                <c:pt idx="2">
                  <c:v>0.63</c:v>
                </c:pt>
                <c:pt idx="3">
                  <c:v>0.8</c:v>
                </c:pt>
                <c:pt idx="4">
                  <c:v>0.5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6C9-44CA-A489-CDBA4481CB16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1'!$G$10:$G$15</c:f>
              <c:numCache>
                <c:formatCode>0%</c:formatCode>
                <c:ptCount val="6"/>
                <c:pt idx="0">
                  <c:v>0.30000000000000004</c:v>
                </c:pt>
                <c:pt idx="1">
                  <c:v>0.12</c:v>
                </c:pt>
                <c:pt idx="2">
                  <c:v>0.37</c:v>
                </c:pt>
                <c:pt idx="3">
                  <c:v>0.19999999999999996</c:v>
                </c:pt>
                <c:pt idx="4">
                  <c:v>0.5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6C9-44CA-A489-CDBA4481CB16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1'!$C$10:$C$15</c:f>
              <c:numCache>
                <c:formatCode>General</c:formatCode>
                <c:ptCount val="6"/>
                <c:pt idx="0">
                  <c:v>762</c:v>
                </c:pt>
                <c:pt idx="1">
                  <c:v>797</c:v>
                </c:pt>
                <c:pt idx="2">
                  <c:v>812</c:v>
                </c:pt>
                <c:pt idx="3">
                  <c:v>911</c:v>
                </c:pt>
                <c:pt idx="4">
                  <c:v>924</c:v>
                </c:pt>
                <c:pt idx="5">
                  <c:v>975</c:v>
                </c:pt>
              </c:numCache>
            </c:numRef>
          </c:cat>
          <c:val>
            <c:numRef>
              <c:f>'vice admin 1'!$H$10:$H$15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6C9-44CA-A489-CDBA4481CB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1420158496"/>
        <c:axId val="1420158912"/>
        <c:axId val="0"/>
      </c:bar3DChart>
      <c:catAx>
        <c:axId val="142015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20158912"/>
        <c:crosses val="autoZero"/>
        <c:auto val="1"/>
        <c:lblAlgn val="ctr"/>
        <c:lblOffset val="100"/>
        <c:noMultiLvlLbl val="0"/>
      </c:catAx>
      <c:valAx>
        <c:axId val="14201589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2015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BIENES Y SERVICIOS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2'!$D$14:$D$22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90-458A-BDFB-DCE31D2FC90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B9EBEEA-9D3A-40B1-B3C6-E7F7960C747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790-458A-BDFB-DCE31D2FC90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6A374FE-3E25-4F95-B433-453C7FD3993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790-458A-BDFB-DCE31D2FC90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6DC1A7E-3AAC-4AFB-B2C4-AC16FAA733F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F790-458A-BDFB-DCE31D2FC90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8CECF83-CEB4-4037-9F6B-57AF3DE6008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F790-458A-BDFB-DCE31D2FC90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8F171CE-CF00-40C9-941E-C9644DE311B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F790-458A-BDFB-DCE31D2FC90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CB87119-2923-4A9B-9823-2B98B2EFA21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F790-458A-BDFB-DCE31D2FC90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44DBE7EB-4386-4C8C-A247-82498487B08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F790-458A-BDFB-DCE31D2FC90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49F91DF-93E1-42A9-8429-6FF48D30063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F790-458A-BDFB-DCE31D2FC90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0832F2D-34BB-43C3-9B6E-B65CC279F3D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F790-458A-BDFB-DCE31D2FC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2'!$E$14:$E$22</c:f>
              <c:numCache>
                <c:formatCode>0%</c:formatCode>
                <c:ptCount val="9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  <c:pt idx="8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2'!$F$14:$F$22</c15:f>
                <c15:dlblRangeCache>
                  <c:ptCount val="9"/>
                  <c:pt idx="0">
                    <c:v>50%</c:v>
                  </c:pt>
                  <c:pt idx="1">
                    <c:v>50%</c:v>
                  </c:pt>
                  <c:pt idx="2">
                    <c:v>83%</c:v>
                  </c:pt>
                  <c:pt idx="3">
                    <c:v>50%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50%</c:v>
                  </c:pt>
                  <c:pt idx="7">
                    <c:v>50%</c:v>
                  </c:pt>
                  <c:pt idx="8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F790-458A-BDFB-DCE31D2FC909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2'!$F$14:$F$22</c:f>
              <c:numCache>
                <c:formatCode>0%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0.83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790-458A-BDFB-DCE31D2FC90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2'!$G$14:$G$22</c:f>
              <c:numCache>
                <c:formatCode>0%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0.17000000000000004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790-458A-BDFB-DCE31D2FC909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 2'!$C$14:$C$22</c:f>
              <c:strCache>
                <c:ptCount val="9"/>
                <c:pt idx="0">
                  <c:v>712
ALMACEN</c:v>
                </c:pt>
                <c:pt idx="1">
                  <c:v>858
ALMACEN</c:v>
                </c:pt>
                <c:pt idx="2">
                  <c:v>889
RECURSOS FISICOS Y SERVICIOS GENERALES</c:v>
                </c:pt>
                <c:pt idx="3">
                  <c:v>959
ALMACEN</c:v>
                </c:pt>
                <c:pt idx="4">
                  <c:v>960
ALMACEN</c:v>
                </c:pt>
                <c:pt idx="5">
                  <c:v>962
ALMACEN</c:v>
                </c:pt>
                <c:pt idx="6">
                  <c:v>982
DIRECCION DE BIENES Y SERVICIOS</c:v>
                </c:pt>
                <c:pt idx="7">
                  <c:v>983
RECURSOS FISICOS Y SERVICIOS GENERALES</c:v>
                </c:pt>
                <c:pt idx="8">
                  <c:v>1003
ALMACEN</c:v>
                </c:pt>
              </c:strCache>
            </c:strRef>
          </c:cat>
          <c:val>
            <c:numRef>
              <c:f>'Vice admin 2'!$H$14:$H$22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790-458A-BDFB-DCE31D2FC9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1474460800"/>
        <c:axId val="1474459552"/>
        <c:axId val="0"/>
      </c:bar3DChart>
      <c:catAx>
        <c:axId val="147446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74459552"/>
        <c:crosses val="autoZero"/>
        <c:auto val="1"/>
        <c:lblAlgn val="ctr"/>
        <c:lblOffset val="100"/>
        <c:noMultiLvlLbl val="0"/>
      </c:catAx>
      <c:valAx>
        <c:axId val="14744595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7446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0" i="0" baseline="0">
                <a:effectLst/>
              </a:rPr>
              <a:t>DIRECCIÓN DE BIENES Y SERVICIOS</a:t>
            </a:r>
            <a:endParaRPr lang="es-CO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Hoja4!$D$5:$D$9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2-478B-8C71-8B9CC491A225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DBBDD26-4032-41E6-837F-4E5481B3D3D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9A2-478B-8C71-8B9CC491A2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5D5A2D1-9A2A-4F93-BA50-DAB6A727367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9A2-478B-8C71-8B9CC491A2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D04F82F-69A8-4ED7-A984-593CA5164FB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9A2-478B-8C71-8B9CC491A22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1FCA935A-CB5C-4974-9009-A0DA70526A3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9A2-478B-8C71-8B9CC491A22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5D9E64D-D20D-41F4-A608-E212DB83990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9A2-478B-8C71-8B9CC491A2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Hoja4!$E$5:$E$9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Hoja4!$F$5:$F$9</c15:f>
                <c15:dlblRangeCache>
                  <c:ptCount val="5"/>
                  <c:pt idx="0">
                    <c:v>50%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75%</c:v>
                  </c:pt>
                  <c:pt idx="4">
                    <c:v>63%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A9A2-478B-8C71-8B9CC491A225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Hoja4!$F$5:$F$9</c:f>
              <c:numCache>
                <c:formatCode>0%</c:formatCode>
                <c:ptCount val="5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0.75</c:v>
                </c:pt>
                <c:pt idx="4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9A2-478B-8C71-8B9CC491A225}"/>
            </c:ext>
          </c:extLst>
        </c:ser>
        <c:ser>
          <c:idx val="3"/>
          <c:order val="3"/>
          <c:spPr>
            <a:solidFill>
              <a:schemeClr val="bg1">
                <a:lumMod val="9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Hoja4!$G$5:$G$9</c:f>
              <c:numCache>
                <c:formatCode>0%</c:formatCode>
                <c:ptCount val="5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0.25</c:v>
                </c:pt>
                <c:pt idx="4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9A2-478B-8C71-8B9CC491A225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Hoja4!$C$5:$C$9</c:f>
              <c:strCache>
                <c:ptCount val="5"/>
                <c:pt idx="0">
                  <c:v>1011
RECURSOS FISICOS Y SERVICIOS GENERALES</c:v>
                </c:pt>
                <c:pt idx="1">
                  <c:v>1037
ALMACEN</c:v>
                </c:pt>
                <c:pt idx="2">
                  <c:v>1038
ALMACEN</c:v>
                </c:pt>
                <c:pt idx="3">
                  <c:v>1039
ALMACEN</c:v>
                </c:pt>
                <c:pt idx="4">
                  <c:v>1040
ALMACEN</c:v>
                </c:pt>
              </c:strCache>
            </c:strRef>
          </c:cat>
          <c:val>
            <c:numRef>
              <c:f>Hoja4!$H$5:$H$9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9A2-478B-8C71-8B9CC491A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3628367"/>
        <c:axId val="2123628783"/>
        <c:axId val="0"/>
      </c:bar3DChart>
      <c:catAx>
        <c:axId val="2123628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23628783"/>
        <c:crosses val="autoZero"/>
        <c:auto val="1"/>
        <c:lblAlgn val="ctr"/>
        <c:lblOffset val="100"/>
        <c:noMultiLvlLbl val="0"/>
      </c:catAx>
      <c:valAx>
        <c:axId val="21236287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3628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SECCIONALES Y EXTENSIONES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958
UNIDAD REGIONAL, SECCIONAL UBATÉ</c:v>
                </c:pt>
                <c:pt idx="1">
                  <c:v>1005
UNIDAD REGIONAL, EXTENSIÓN FACATATIVÁ</c:v>
                </c:pt>
                <c:pt idx="2">
                  <c:v>1021
UNIDAD REGIONAL, EXTENSIÓN CHÍA</c:v>
                </c:pt>
                <c:pt idx="3">
                  <c:v>1023
UNIDAD REGIONAL, EXTENSIÓN ZIPAQUIRÁ</c:v>
                </c:pt>
                <c:pt idx="4">
                  <c:v>1026
UNIDAD REGIONAL, SECCIONAL GIRARDOT</c:v>
                </c:pt>
                <c:pt idx="5">
                  <c:v>1027
UNIDAD REGIONAL, SECCIONAL UBATÉ</c:v>
                </c:pt>
                <c:pt idx="6">
                  <c:v>1036
UNIDAD REGIONAL, EXTENSIÓN SOACHA</c:v>
                </c:pt>
                <c:pt idx="7">
                  <c:v>1057
UNIDAD REGIONAL, SECCIONAL GIRARDOT</c:v>
                </c:pt>
              </c:strCache>
            </c:strRef>
          </c:cat>
          <c:val>
            <c:numRef>
              <c:f>'vice admin3'!$D$9:$D$16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36-428C-87B7-F9D053C74629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B10CCA3-A248-489F-A995-12018347DBF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C36-428C-87B7-F9D053C746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E76F2D3-9677-4BBC-A8F6-A390B66447D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C36-428C-87B7-F9D053C7462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22D7EAE-DBE2-4B0C-9EFB-3EBAF0868E3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C36-428C-87B7-F9D053C7462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A8779AA-F91F-4CF6-9742-403514F4B11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C36-428C-87B7-F9D053C7462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F2C1B93-E6CC-451D-8D06-22EAA347D3F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C36-428C-87B7-F9D053C7462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2688148-C79A-4CE5-BC9D-AAB66D5B4C8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C36-428C-87B7-F9D053C7462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7D4FFE6-7FBA-40F9-A95D-4D6FBF88B2D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C36-428C-87B7-F9D053C7462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5CDE58A0-BDB8-43BD-ADE0-935C5EEBDE6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C36-428C-87B7-F9D053C746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strRef>
              <c:f>'vice admin3'!$C$9:$C$16</c:f>
              <c:strCache>
                <c:ptCount val="8"/>
                <c:pt idx="0">
                  <c:v>958
UNIDAD REGIONAL, SECCIONAL UBATÉ</c:v>
                </c:pt>
                <c:pt idx="1">
                  <c:v>1005
UNIDAD REGIONAL, EXTENSIÓN FACATATIVÁ</c:v>
                </c:pt>
                <c:pt idx="2">
                  <c:v>1021
UNIDAD REGIONAL, EXTENSIÓN CHÍA</c:v>
                </c:pt>
                <c:pt idx="3">
                  <c:v>1023
UNIDAD REGIONAL, EXTENSIÓN ZIPAQUIRÁ</c:v>
                </c:pt>
                <c:pt idx="4">
                  <c:v>1026
UNIDAD REGIONAL, SECCIONAL GIRARDOT</c:v>
                </c:pt>
                <c:pt idx="5">
                  <c:v>1027
UNIDAD REGIONAL, SECCIONAL UBATÉ</c:v>
                </c:pt>
                <c:pt idx="6">
                  <c:v>1036
UNIDAD REGIONAL, EXTENSIÓN SOACHA</c:v>
                </c:pt>
                <c:pt idx="7">
                  <c:v>1057
UNIDAD REGIONAL, SECCIONAL GIRARDOT</c:v>
                </c:pt>
              </c:strCache>
            </c:strRef>
          </c:cat>
          <c:val>
            <c:numRef>
              <c:f>'vice admin3'!$E$9:$E$16</c:f>
              <c:numCache>
                <c:formatCode>0%</c:formatCode>
                <c:ptCount val="8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admin3'!$F$9:$F$16</c15:f>
                <c15:dlblRangeCache>
                  <c:ptCount val="8"/>
                  <c:pt idx="0">
                    <c:v>50%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0%</c:v>
                  </c:pt>
                  <c:pt idx="4">
                    <c:v>50%</c:v>
                  </c:pt>
                  <c:pt idx="5">
                    <c:v>50%</c:v>
                  </c:pt>
                  <c:pt idx="6">
                    <c:v>57%</c:v>
                  </c:pt>
                  <c:pt idx="7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AC36-428C-87B7-F9D053C74629}"/>
            </c:ext>
          </c:extLst>
        </c:ser>
        <c:ser>
          <c:idx val="2"/>
          <c:order val="2"/>
          <c:spPr>
            <a:solidFill>
              <a:srgbClr val="91C256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958
UNIDAD REGIONAL, SECCIONAL UBATÉ</c:v>
                </c:pt>
                <c:pt idx="1">
                  <c:v>1005
UNIDAD REGIONAL, EXTENSIÓN FACATATIVÁ</c:v>
                </c:pt>
                <c:pt idx="2">
                  <c:v>1021
UNIDAD REGIONAL, EXTENSIÓN CHÍA</c:v>
                </c:pt>
                <c:pt idx="3">
                  <c:v>1023
UNIDAD REGIONAL, EXTENSIÓN ZIPAQUIRÁ</c:v>
                </c:pt>
                <c:pt idx="4">
                  <c:v>1026
UNIDAD REGIONAL, SECCIONAL GIRARDOT</c:v>
                </c:pt>
                <c:pt idx="5">
                  <c:v>1027
UNIDAD REGIONAL, SECCIONAL UBATÉ</c:v>
                </c:pt>
                <c:pt idx="6">
                  <c:v>1036
UNIDAD REGIONAL, EXTENSIÓN SOACHA</c:v>
                </c:pt>
                <c:pt idx="7">
                  <c:v>1057
UNIDAD REGIONAL, SECCIONAL GIRARDOT</c:v>
                </c:pt>
              </c:strCache>
            </c:strRef>
          </c:cat>
          <c:val>
            <c:numRef>
              <c:f>'vice admin3'!$F$9:$F$16</c:f>
              <c:numCache>
                <c:formatCode>0%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</c:v>
                </c:pt>
                <c:pt idx="4">
                  <c:v>0.5</c:v>
                </c:pt>
                <c:pt idx="5">
                  <c:v>0.5</c:v>
                </c:pt>
                <c:pt idx="6">
                  <c:v>0.56999999999999995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C36-428C-87B7-F9D053C74629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958
UNIDAD REGIONAL, SECCIONAL UBATÉ</c:v>
                </c:pt>
                <c:pt idx="1">
                  <c:v>1005
UNIDAD REGIONAL, EXTENSIÓN FACATATIVÁ</c:v>
                </c:pt>
                <c:pt idx="2">
                  <c:v>1021
UNIDAD REGIONAL, EXTENSIÓN CHÍA</c:v>
                </c:pt>
                <c:pt idx="3">
                  <c:v>1023
UNIDAD REGIONAL, EXTENSIÓN ZIPAQUIRÁ</c:v>
                </c:pt>
                <c:pt idx="4">
                  <c:v>1026
UNIDAD REGIONAL, SECCIONAL GIRARDOT</c:v>
                </c:pt>
                <c:pt idx="5">
                  <c:v>1027
UNIDAD REGIONAL, SECCIONAL UBATÉ</c:v>
                </c:pt>
                <c:pt idx="6">
                  <c:v>1036
UNIDAD REGIONAL, EXTENSIÓN SOACHA</c:v>
                </c:pt>
                <c:pt idx="7">
                  <c:v>1057
UNIDAD REGIONAL, SECCIONAL GIRARDOT</c:v>
                </c:pt>
              </c:strCache>
            </c:strRef>
          </c:cat>
          <c:val>
            <c:numRef>
              <c:f>'vice admin3'!$G$9:$G$16</c:f>
              <c:numCache>
                <c:formatCode>0%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1</c:v>
                </c:pt>
                <c:pt idx="4">
                  <c:v>0.5</c:v>
                </c:pt>
                <c:pt idx="5">
                  <c:v>0.5</c:v>
                </c:pt>
                <c:pt idx="6">
                  <c:v>0.43000000000000005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C36-428C-87B7-F9D053C74629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strRef>
              <c:f>'vice admin3'!$C$9:$C$16</c:f>
              <c:strCache>
                <c:ptCount val="8"/>
                <c:pt idx="0">
                  <c:v>958
UNIDAD REGIONAL, SECCIONAL UBATÉ</c:v>
                </c:pt>
                <c:pt idx="1">
                  <c:v>1005
UNIDAD REGIONAL, EXTENSIÓN FACATATIVÁ</c:v>
                </c:pt>
                <c:pt idx="2">
                  <c:v>1021
UNIDAD REGIONAL, EXTENSIÓN CHÍA</c:v>
                </c:pt>
                <c:pt idx="3">
                  <c:v>1023
UNIDAD REGIONAL, EXTENSIÓN ZIPAQUIRÁ</c:v>
                </c:pt>
                <c:pt idx="4">
                  <c:v>1026
UNIDAD REGIONAL, SECCIONAL GIRARDOT</c:v>
                </c:pt>
                <c:pt idx="5">
                  <c:v>1027
UNIDAD REGIONAL, SECCIONAL UBATÉ</c:v>
                </c:pt>
                <c:pt idx="6">
                  <c:v>1036
UNIDAD REGIONAL, EXTENSIÓN SOACHA</c:v>
                </c:pt>
                <c:pt idx="7">
                  <c:v>1057
UNIDAD REGIONAL, SECCIONAL GIRARDOT</c:v>
                </c:pt>
              </c:strCache>
            </c:strRef>
          </c:cat>
          <c:val>
            <c:numRef>
              <c:f>'vice admin3'!$H$9:$H$16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36-428C-87B7-F9D053C74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shape val="box"/>
        <c:axId val="1215789424"/>
        <c:axId val="1215789840"/>
        <c:axId val="0"/>
      </c:bar3DChart>
      <c:catAx>
        <c:axId val="121578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5789840"/>
        <c:crosses val="autoZero"/>
        <c:auto val="1"/>
        <c:lblAlgn val="ctr"/>
        <c:lblOffset val="100"/>
        <c:noMultiLvlLbl val="0"/>
      </c:catAx>
      <c:valAx>
        <c:axId val="121578984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578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SEGURIDAD</a:t>
            </a:r>
            <a:r>
              <a:rPr lang="es-CO" baseline="0"/>
              <a:t> Y SALUD EN EL TRABAJO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4'!$D$7:$D$8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FB-4484-8605-C3DCDD5F882C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9EB2F58-81C4-4A7B-8E00-39F86C53E678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0FB-4484-8605-C3DCDD5F88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ABB1B56-5E23-48C8-9863-63535A4C1FF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90FB-4484-8605-C3DCDD5F88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4'!$E$7:$E$8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admin 4'!$F$7:$F$8</c15:f>
                <c15:dlblRangeCache>
                  <c:ptCount val="2"/>
                  <c:pt idx="0">
                    <c:v>83%</c:v>
                  </c:pt>
                  <c:pt idx="1">
                    <c:v>90%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90FB-4484-8605-C3DCDD5F882C}"/>
            </c:ext>
          </c:extLst>
        </c:ser>
        <c:ser>
          <c:idx val="2"/>
          <c:order val="2"/>
          <c:spPr>
            <a:solidFill>
              <a:srgbClr val="91C256">
                <a:alpha val="91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4'!$F$7:$F$8</c:f>
              <c:numCache>
                <c:formatCode>0%</c:formatCode>
                <c:ptCount val="2"/>
                <c:pt idx="0">
                  <c:v>0.83</c:v>
                </c:pt>
                <c:pt idx="1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FB-4484-8605-C3DCDD5F882C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4'!$G$7:$G$8</c:f>
              <c:numCache>
                <c:formatCode>0%</c:formatCode>
                <c:ptCount val="2"/>
                <c:pt idx="0">
                  <c:v>0.17000000000000004</c:v>
                </c:pt>
                <c:pt idx="1">
                  <c:v>9.9999999999999978E-2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0FB-4484-8605-C3DCDD5F882C}"/>
            </c:ext>
          </c:extLst>
        </c:ser>
        <c:ser>
          <c:idx val="4"/>
          <c:order val="4"/>
          <c:spPr>
            <a:solidFill>
              <a:srgbClr val="007B3E"/>
            </a:solidFill>
            <a:ln>
              <a:noFill/>
            </a:ln>
            <a:effectLst/>
            <a:sp3d/>
          </c:spPr>
          <c:invertIfNegative val="0"/>
          <c:cat>
            <c:numRef>
              <c:f>'vice admin 4'!$C$7:$C$8</c:f>
              <c:numCache>
                <c:formatCode>General</c:formatCode>
                <c:ptCount val="2"/>
                <c:pt idx="0">
                  <c:v>699</c:v>
                </c:pt>
                <c:pt idx="1">
                  <c:v>814</c:v>
                </c:pt>
              </c:numCache>
            </c:numRef>
          </c:cat>
          <c:val>
            <c:numRef>
              <c:f>'vice admin 4'!$H$7:$H$8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0FB-4484-8605-C3DCDD5F88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shape val="box"/>
        <c:axId val="1021330368"/>
        <c:axId val="1665235952"/>
        <c:axId val="0"/>
      </c:bar3DChart>
      <c:catAx>
        <c:axId val="102133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65235952"/>
        <c:crosses val="autoZero"/>
        <c:auto val="1"/>
        <c:lblAlgn val="ctr"/>
        <c:lblOffset val="100"/>
        <c:noMultiLvlLbl val="0"/>
      </c:catAx>
      <c:valAx>
        <c:axId val="16652359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2133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SECRETARIA</a:t>
            </a:r>
            <a:r>
              <a:rPr lang="es-CO" baseline="0"/>
              <a:t> GENERAL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GNERAL'!$D$5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84-406C-8D13-1F93EC3CEB6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7C007CD-6EB8-4278-BB8C-E605B5113DE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184-406C-8D13-1F93EC3CEB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GNERAL'!$E$5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GNERAL'!$F$5</c15:f>
                <c15:dlblRangeCache>
                  <c:ptCount val="1"/>
                  <c:pt idx="0">
                    <c:v>100%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0184-406C-8D13-1F93EC3CEB6D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GNERAL'!$F$5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184-406C-8D13-1F93EC3CEB6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GNERAL'!$G$5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84-406C-8D13-1F93EC3CEB6D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GNERAL'!$C$5</c:f>
              <c:numCache>
                <c:formatCode>General</c:formatCode>
                <c:ptCount val="1"/>
                <c:pt idx="0">
                  <c:v>896</c:v>
                </c:pt>
              </c:numCache>
            </c:numRef>
          </c:cat>
          <c:val>
            <c:numRef>
              <c:f>'SECRETARIA GNERAL'!$H$5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84-406C-8D13-1F93EC3CEB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shape val="box"/>
        <c:axId val="1268153728"/>
        <c:axId val="1268152480"/>
        <c:axId val="0"/>
      </c:bar3DChart>
      <c:catAx>
        <c:axId val="126815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68152480"/>
        <c:crosses val="autoZero"/>
        <c:auto val="1"/>
        <c:lblAlgn val="ctr"/>
        <c:lblOffset val="100"/>
        <c:noMultiLvlLbl val="0"/>
      </c:catAx>
      <c:valAx>
        <c:axId val="12681524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6815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BIENESTAR</a:t>
            </a:r>
            <a:r>
              <a:rPr lang="es-CO" baseline="0"/>
              <a:t> UNIVERSITARIO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1'!$F$4:$F$5</c:f>
              <c:numCache>
                <c:formatCode>General</c:formatCode>
                <c:ptCount val="2"/>
                <c:pt idx="0">
                  <c:v>585</c:v>
                </c:pt>
                <c:pt idx="1">
                  <c:v>791</c:v>
                </c:pt>
              </c:numCache>
            </c:numRef>
          </c:cat>
          <c:val>
            <c:numRef>
              <c:f>'vice 1'!$G$4:$G$5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7-4262-847B-A7A661FFF507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2A8055B-26E3-4682-BBDE-7030E94C831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6C7-4262-847B-A7A661FFF5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141A791-FF8F-4ED3-86FB-F3F3AD1069D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6C7-4262-847B-A7A661FFF5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1'!$F$4:$F$5</c:f>
              <c:numCache>
                <c:formatCode>General</c:formatCode>
                <c:ptCount val="2"/>
                <c:pt idx="0">
                  <c:v>585</c:v>
                </c:pt>
                <c:pt idx="1">
                  <c:v>791</c:v>
                </c:pt>
              </c:numCache>
            </c:numRef>
          </c:cat>
          <c:val>
            <c:numRef>
              <c:f>'vice 1'!$H$4:$H$5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1'!$I$4:$I$5</c15:f>
                <c15:dlblRangeCache>
                  <c:ptCount val="2"/>
                  <c:pt idx="0">
                    <c:v>83%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36C7-4262-847B-A7A661FFF507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1'!$F$4:$F$5</c:f>
              <c:numCache>
                <c:formatCode>General</c:formatCode>
                <c:ptCount val="2"/>
                <c:pt idx="0">
                  <c:v>585</c:v>
                </c:pt>
                <c:pt idx="1">
                  <c:v>791</c:v>
                </c:pt>
              </c:numCache>
            </c:numRef>
          </c:cat>
          <c:val>
            <c:numRef>
              <c:f>'vice 1'!$I$4:$I$5</c:f>
              <c:numCache>
                <c:formatCode>0%</c:formatCode>
                <c:ptCount val="2"/>
                <c:pt idx="0">
                  <c:v>0.83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C7-4262-847B-A7A661FFF507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90000"/>
                </a:srgbClr>
              </a:outerShdw>
            </a:effectLst>
            <a:sp3d/>
          </c:spPr>
          <c:invertIfNegative val="0"/>
          <c:cat>
            <c:numRef>
              <c:f>'vice 1'!$F$4:$F$5</c:f>
              <c:numCache>
                <c:formatCode>General</c:formatCode>
                <c:ptCount val="2"/>
                <c:pt idx="0">
                  <c:v>585</c:v>
                </c:pt>
                <c:pt idx="1">
                  <c:v>791</c:v>
                </c:pt>
              </c:numCache>
            </c:numRef>
          </c:cat>
          <c:val>
            <c:numRef>
              <c:f>'vice 1'!$J$4:$J$5</c:f>
              <c:numCache>
                <c:formatCode>0%</c:formatCode>
                <c:ptCount val="2"/>
                <c:pt idx="0">
                  <c:v>0.17000000000000004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6C7-4262-847B-A7A661FFF507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6C7-4262-847B-A7A661FFF507}"/>
              </c:ext>
            </c:extLst>
          </c:dPt>
          <c:cat>
            <c:numRef>
              <c:f>'vice 1'!$F$4:$F$5</c:f>
              <c:numCache>
                <c:formatCode>General</c:formatCode>
                <c:ptCount val="2"/>
                <c:pt idx="0">
                  <c:v>585</c:v>
                </c:pt>
                <c:pt idx="1">
                  <c:v>791</c:v>
                </c:pt>
              </c:numCache>
            </c:numRef>
          </c:cat>
          <c:val>
            <c:numRef>
              <c:f>'vice 1'!$K$4:$K$5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C7-4262-847B-A7A661FFF5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8078719"/>
        <c:axId val="808082047"/>
        <c:axId val="0"/>
      </c:bar3DChart>
      <c:catAx>
        <c:axId val="80807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08082047"/>
        <c:crosses val="autoZero"/>
        <c:auto val="1"/>
        <c:lblAlgn val="ctr"/>
        <c:lblOffset val="100"/>
        <c:noMultiLvlLbl val="0"/>
      </c:catAx>
      <c:valAx>
        <c:axId val="8080820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08078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PLANEACIÓN INSTITUCIONAL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1'!$C$7:$C$14</c:f>
              <c:numCache>
                <c:formatCode>General</c:formatCode>
                <c:ptCount val="8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  <c:pt idx="7">
                  <c:v>996</c:v>
                </c:pt>
              </c:numCache>
            </c:numRef>
          </c:cat>
          <c:val>
            <c:numRef>
              <c:f>'SECRETARIA 1'!$D$7:$D$14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BC-4892-A751-E6F44A0C492B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915CC77-7BBC-4BAA-8676-68FE12DCA063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7BC-4892-A751-E6F44A0C49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E5E962E-7E96-4D9A-ACB9-D5FC2417F86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7BC-4892-A751-E6F44A0C49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5A07F67-9F55-4C89-88E4-629A0C2AF04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7BC-4892-A751-E6F44A0C492B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84494DA-5808-4AFF-A225-127557CF015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7BC-4892-A751-E6F44A0C492B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827B7AC-0E68-4E11-98D5-CB9630B792D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67BC-4892-A751-E6F44A0C492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2D347EE-1972-4811-9512-5A67B16419D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67BC-4892-A751-E6F44A0C492B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4FD924F-1FD5-44AE-8167-6E1AC8E7F7F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67BC-4892-A751-E6F44A0C492B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537E1AF-5E78-44ED-AA18-4B73601FB2C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67BC-4892-A751-E6F44A0C49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1'!$C$7:$C$14</c:f>
              <c:numCache>
                <c:formatCode>General</c:formatCode>
                <c:ptCount val="8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  <c:pt idx="7">
                  <c:v>996</c:v>
                </c:pt>
              </c:numCache>
            </c:numRef>
          </c:cat>
          <c:val>
            <c:numRef>
              <c:f>'SECRETARIA 1'!$E$7:$E$14</c:f>
              <c:numCache>
                <c:formatCode>0%</c:formatCode>
                <c:ptCount val="8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1'!$F$7:$F$14</c15:f>
                <c15:dlblRangeCache>
                  <c:ptCount val="8"/>
                  <c:pt idx="0">
                    <c:v>75%</c:v>
                  </c:pt>
                  <c:pt idx="1">
                    <c:v>33%</c:v>
                  </c:pt>
                  <c:pt idx="2">
                    <c:v>75%</c:v>
                  </c:pt>
                  <c:pt idx="3">
                    <c:v>0%</c:v>
                  </c:pt>
                  <c:pt idx="4">
                    <c:v>50%</c:v>
                  </c:pt>
                  <c:pt idx="5">
                    <c:v>0%</c:v>
                  </c:pt>
                  <c:pt idx="6">
                    <c:v>0%</c:v>
                  </c:pt>
                  <c:pt idx="7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67BC-4892-A751-E6F44A0C492B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1'!$C$7:$C$14</c:f>
              <c:numCache>
                <c:formatCode>General</c:formatCode>
                <c:ptCount val="8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  <c:pt idx="7">
                  <c:v>996</c:v>
                </c:pt>
              </c:numCache>
            </c:numRef>
          </c:cat>
          <c:val>
            <c:numRef>
              <c:f>'SECRETARIA 1'!$F$7:$F$14</c:f>
              <c:numCache>
                <c:formatCode>0%</c:formatCode>
                <c:ptCount val="8"/>
                <c:pt idx="0">
                  <c:v>0.75</c:v>
                </c:pt>
                <c:pt idx="1">
                  <c:v>0.33</c:v>
                </c:pt>
                <c:pt idx="2">
                  <c:v>0.75</c:v>
                </c:pt>
                <c:pt idx="3">
                  <c:v>0</c:v>
                </c:pt>
                <c:pt idx="4">
                  <c:v>0.5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7BC-4892-A751-E6F44A0C492B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1'!$C$7:$C$14</c:f>
              <c:numCache>
                <c:formatCode>General</c:formatCode>
                <c:ptCount val="8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  <c:pt idx="7">
                  <c:v>996</c:v>
                </c:pt>
              </c:numCache>
            </c:numRef>
          </c:cat>
          <c:val>
            <c:numRef>
              <c:f>'SECRETARIA 1'!$G$7:$G$14</c:f>
              <c:numCache>
                <c:formatCode>0%</c:formatCode>
                <c:ptCount val="8"/>
                <c:pt idx="0">
                  <c:v>0.25</c:v>
                </c:pt>
                <c:pt idx="1">
                  <c:v>0.66999999999999993</c:v>
                </c:pt>
                <c:pt idx="2">
                  <c:v>0.25</c:v>
                </c:pt>
                <c:pt idx="3">
                  <c:v>1</c:v>
                </c:pt>
                <c:pt idx="4">
                  <c:v>0.5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7BC-4892-A751-E6F44A0C492B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1'!$C$7:$C$14</c:f>
              <c:numCache>
                <c:formatCode>General</c:formatCode>
                <c:ptCount val="8"/>
                <c:pt idx="0">
                  <c:v>618</c:v>
                </c:pt>
                <c:pt idx="1">
                  <c:v>784</c:v>
                </c:pt>
                <c:pt idx="2">
                  <c:v>785</c:v>
                </c:pt>
                <c:pt idx="3">
                  <c:v>806</c:v>
                </c:pt>
                <c:pt idx="4">
                  <c:v>869</c:v>
                </c:pt>
                <c:pt idx="5">
                  <c:v>894</c:v>
                </c:pt>
                <c:pt idx="6">
                  <c:v>919</c:v>
                </c:pt>
                <c:pt idx="7">
                  <c:v>996</c:v>
                </c:pt>
              </c:numCache>
            </c:numRef>
          </c:cat>
          <c:val>
            <c:numRef>
              <c:f>'SECRETARIA 1'!$H$7:$H$14</c:f>
              <c:numCache>
                <c:formatCode>0%</c:formatCode>
                <c:ptCount val="8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7BC-4892-A751-E6F44A0C4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3"/>
        <c:shape val="box"/>
        <c:axId val="1015656576"/>
        <c:axId val="1015658656"/>
        <c:axId val="0"/>
      </c:bar3DChart>
      <c:catAx>
        <c:axId val="101565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15658656"/>
        <c:crosses val="autoZero"/>
        <c:auto val="1"/>
        <c:lblAlgn val="ctr"/>
        <c:lblOffset val="100"/>
        <c:noMultiLvlLbl val="0"/>
      </c:catAx>
      <c:valAx>
        <c:axId val="10156586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1565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CONTROL INTERNO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2'!$C$5:$C$9</c:f>
              <c:numCache>
                <c:formatCode>General</c:formatCode>
                <c:ptCount val="5"/>
                <c:pt idx="0">
                  <c:v>803</c:v>
                </c:pt>
                <c:pt idx="1">
                  <c:v>871</c:v>
                </c:pt>
                <c:pt idx="2">
                  <c:v>1052</c:v>
                </c:pt>
                <c:pt idx="3">
                  <c:v>1055</c:v>
                </c:pt>
                <c:pt idx="4">
                  <c:v>1056</c:v>
                </c:pt>
              </c:numCache>
            </c:numRef>
          </c:cat>
          <c:val>
            <c:numRef>
              <c:f>'SECRETARIA 2'!$D$5:$D$9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2-4D45-BEDC-05DEB3A3D6D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3E11C6B-1871-419E-9658-618E0684463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282-4D45-BEDC-05DEB3A3D6D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25B7B19-B0D9-49CA-96B3-FF3C03C27BF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282-4D45-BEDC-05DEB3A3D6D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C04AE26-FCAE-4164-9C4D-C614A09B5AFA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282-4D45-BEDC-05DEB3A3D6D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EDED0FF-722E-4603-9F7D-2289D74E988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282-4D45-BEDC-05DEB3A3D6D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3B06868-CF86-4DB5-82FA-6D981A1A5F9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282-4D45-BEDC-05DEB3A3D6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2'!$C$5:$C$9</c:f>
              <c:numCache>
                <c:formatCode>General</c:formatCode>
                <c:ptCount val="5"/>
                <c:pt idx="0">
                  <c:v>803</c:v>
                </c:pt>
                <c:pt idx="1">
                  <c:v>871</c:v>
                </c:pt>
                <c:pt idx="2">
                  <c:v>1052</c:v>
                </c:pt>
                <c:pt idx="3">
                  <c:v>1055</c:v>
                </c:pt>
                <c:pt idx="4">
                  <c:v>1056</c:v>
                </c:pt>
              </c:numCache>
            </c:numRef>
          </c:cat>
          <c:val>
            <c:numRef>
              <c:f>'SECRETARIA 2'!$E$5:$E$9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2'!$F$5:$F$9</c15:f>
                <c15:dlblRangeCache>
                  <c:ptCount val="5"/>
                  <c:pt idx="0">
                    <c:v>50%</c:v>
                  </c:pt>
                  <c:pt idx="1">
                    <c:v>75%</c:v>
                  </c:pt>
                  <c:pt idx="2">
                    <c:v>0%</c:v>
                  </c:pt>
                  <c:pt idx="3">
                    <c:v>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C282-4D45-BEDC-05DEB3A3D6DA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2'!$C$5:$C$9</c:f>
              <c:numCache>
                <c:formatCode>General</c:formatCode>
                <c:ptCount val="5"/>
                <c:pt idx="0">
                  <c:v>803</c:v>
                </c:pt>
                <c:pt idx="1">
                  <c:v>871</c:v>
                </c:pt>
                <c:pt idx="2">
                  <c:v>1052</c:v>
                </c:pt>
                <c:pt idx="3">
                  <c:v>1055</c:v>
                </c:pt>
                <c:pt idx="4">
                  <c:v>1056</c:v>
                </c:pt>
              </c:numCache>
            </c:numRef>
          </c:cat>
          <c:val>
            <c:numRef>
              <c:f>'SECRETARIA 2'!$F$5:$F$9</c:f>
              <c:numCache>
                <c:formatCode>0%</c:formatCode>
                <c:ptCount val="5"/>
                <c:pt idx="0">
                  <c:v>0.5</c:v>
                </c:pt>
                <c:pt idx="1">
                  <c:v>0.75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282-4D45-BEDC-05DEB3A3D6DA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2'!$C$5:$C$9</c:f>
              <c:numCache>
                <c:formatCode>General</c:formatCode>
                <c:ptCount val="5"/>
                <c:pt idx="0">
                  <c:v>803</c:v>
                </c:pt>
                <c:pt idx="1">
                  <c:v>871</c:v>
                </c:pt>
                <c:pt idx="2">
                  <c:v>1052</c:v>
                </c:pt>
                <c:pt idx="3">
                  <c:v>1055</c:v>
                </c:pt>
                <c:pt idx="4">
                  <c:v>1056</c:v>
                </c:pt>
              </c:numCache>
            </c:numRef>
          </c:cat>
          <c:val>
            <c:numRef>
              <c:f>'SECRETARIA 2'!$G$5:$G$9</c:f>
              <c:numCache>
                <c:formatCode>0%</c:formatCode>
                <c:ptCount val="5"/>
                <c:pt idx="0">
                  <c:v>0.5</c:v>
                </c:pt>
                <c:pt idx="1">
                  <c:v>0.25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82-4D45-BEDC-05DEB3A3D6DA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2'!$C$5:$C$9</c:f>
              <c:numCache>
                <c:formatCode>General</c:formatCode>
                <c:ptCount val="5"/>
                <c:pt idx="0">
                  <c:v>803</c:v>
                </c:pt>
                <c:pt idx="1">
                  <c:v>871</c:v>
                </c:pt>
                <c:pt idx="2">
                  <c:v>1052</c:v>
                </c:pt>
                <c:pt idx="3">
                  <c:v>1055</c:v>
                </c:pt>
                <c:pt idx="4">
                  <c:v>1056</c:v>
                </c:pt>
              </c:numCache>
            </c:numRef>
          </c:cat>
          <c:val>
            <c:numRef>
              <c:f>'SECRETARIA 2'!$H$5:$H$9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282-4D45-BEDC-05DEB3A3D6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5381312"/>
        <c:axId val="1255373824"/>
        <c:axId val="0"/>
      </c:bar3DChart>
      <c:catAx>
        <c:axId val="1255381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55373824"/>
        <c:crosses val="autoZero"/>
        <c:auto val="1"/>
        <c:lblAlgn val="ctr"/>
        <c:lblOffset val="100"/>
        <c:noMultiLvlLbl val="0"/>
      </c:catAx>
      <c:valAx>
        <c:axId val="12553738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55381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ADMISIONES Y REGISTRO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3'!$B$6:$B$7</c:f>
              <c:numCache>
                <c:formatCode>General</c:formatCode>
                <c:ptCount val="2"/>
                <c:pt idx="0">
                  <c:v>993</c:v>
                </c:pt>
                <c:pt idx="1">
                  <c:v>1000</c:v>
                </c:pt>
              </c:numCache>
            </c:numRef>
          </c:cat>
          <c:val>
            <c:numRef>
              <c:f>'SECRETARIA 3'!$C$6:$C$7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F0-4096-9622-AC0C96175E1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F5B978A-0CD8-42B7-9316-710686C1C04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5F0-4096-9622-AC0C96175E1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627FF73-A5A2-4E2D-8BA6-666ACE33798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5F0-4096-9622-AC0C96175E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'SECRETARIA 3'!$B$6:$B$7</c:f>
              <c:numCache>
                <c:formatCode>General</c:formatCode>
                <c:ptCount val="2"/>
                <c:pt idx="0">
                  <c:v>993</c:v>
                </c:pt>
                <c:pt idx="1">
                  <c:v>1000</c:v>
                </c:pt>
              </c:numCache>
            </c:numRef>
          </c:cat>
          <c:val>
            <c:numRef>
              <c:f>'SECRETARIA 3'!$D$6:$D$7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3'!$E$6:$E$7</c15:f>
                <c15:dlblRangeCache>
                  <c:ptCount val="2"/>
                  <c:pt idx="0">
                    <c:v>50%</c:v>
                  </c:pt>
                  <c:pt idx="1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D5F0-4096-9622-AC0C96175E1D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3'!$B$6:$B$7</c:f>
              <c:numCache>
                <c:formatCode>General</c:formatCode>
                <c:ptCount val="2"/>
                <c:pt idx="0">
                  <c:v>993</c:v>
                </c:pt>
                <c:pt idx="1">
                  <c:v>1000</c:v>
                </c:pt>
              </c:numCache>
            </c:numRef>
          </c:cat>
          <c:val>
            <c:numRef>
              <c:f>'SECRETARIA 3'!$E$6:$E$7</c:f>
              <c:numCache>
                <c:formatCode>0%</c:formatCode>
                <c:ptCount val="2"/>
                <c:pt idx="0">
                  <c:v>0.5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F0-4096-9622-AC0C96175E1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7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3'!$B$6:$B$7</c:f>
              <c:numCache>
                <c:formatCode>General</c:formatCode>
                <c:ptCount val="2"/>
                <c:pt idx="0">
                  <c:v>993</c:v>
                </c:pt>
                <c:pt idx="1">
                  <c:v>1000</c:v>
                </c:pt>
              </c:numCache>
            </c:numRef>
          </c:cat>
          <c:val>
            <c:numRef>
              <c:f>'SECRETARIA 3'!$F$6:$F$7</c:f>
              <c:numCache>
                <c:formatCode>0%</c:formatCode>
                <c:ptCount val="2"/>
                <c:pt idx="0">
                  <c:v>0.5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5F0-4096-9622-AC0C96175E1D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3'!$B$6:$B$7</c:f>
              <c:numCache>
                <c:formatCode>General</c:formatCode>
                <c:ptCount val="2"/>
                <c:pt idx="0">
                  <c:v>993</c:v>
                </c:pt>
                <c:pt idx="1">
                  <c:v>1000</c:v>
                </c:pt>
              </c:numCache>
            </c:numRef>
          </c:cat>
          <c:val>
            <c:numRef>
              <c:f>'SECRETARIA 3'!$G$6:$G$7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F0-4096-9622-AC0C96175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46530208"/>
        <c:axId val="1546533952"/>
        <c:axId val="0"/>
      </c:bar3DChart>
      <c:catAx>
        <c:axId val="154653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46533952"/>
        <c:crosses val="autoZero"/>
        <c:auto val="1"/>
        <c:lblAlgn val="ctr"/>
        <c:lblOffset val="100"/>
        <c:noMultiLvlLbl val="0"/>
      </c:catAx>
      <c:valAx>
        <c:axId val="15465339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46530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SISTEMAS Y TECNOLOGÍA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4'!$D$6:$D$11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8-4815-ADC6-DB138BD8DD8E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1371B7E-7747-4751-B2E6-0F2666C6416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FD8-4815-ADC6-DB138BD8DD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FB52771-03E0-4881-83BB-1E39403FD8C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6FD8-4815-ADC6-DB138BD8DD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0C15815-BC72-43C2-94E8-F007B2C8DC15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FD8-4815-ADC6-DB138BD8DD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E4BC6DA-1B26-4E83-B210-1FFAE8122C4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FD8-4815-ADC6-DB138BD8DD8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FD2995B-A9DD-4993-988D-DE9E8CB5900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6FD8-4815-ADC6-DB138BD8DD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6A0ACE3-7B39-4CF5-A7E8-C28611BBC9D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6FD8-4815-ADC6-DB138BD8DD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4'!$E$6:$E$11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4'!$F$6:$F$11</c15:f>
                <c15:dlblRangeCache>
                  <c:ptCount val="6"/>
                  <c:pt idx="0">
                    <c:v>72%</c:v>
                  </c:pt>
                  <c:pt idx="1">
                    <c:v>50%</c:v>
                  </c:pt>
                  <c:pt idx="2">
                    <c:v>50%</c:v>
                  </c:pt>
                  <c:pt idx="3">
                    <c:v>75%</c:v>
                  </c:pt>
                  <c:pt idx="4">
                    <c:v>50%</c:v>
                  </c:pt>
                  <c:pt idx="5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6FD8-4815-ADC6-DB138BD8DD8E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4'!$F$6:$F$11</c:f>
              <c:numCache>
                <c:formatCode>0%</c:formatCode>
                <c:ptCount val="6"/>
                <c:pt idx="0">
                  <c:v>0.72</c:v>
                </c:pt>
                <c:pt idx="1">
                  <c:v>0.5</c:v>
                </c:pt>
                <c:pt idx="2">
                  <c:v>0.5</c:v>
                </c:pt>
                <c:pt idx="3">
                  <c:v>0.75</c:v>
                </c:pt>
                <c:pt idx="4">
                  <c:v>0.5</c:v>
                </c:pt>
                <c:pt idx="5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D8-4815-ADC6-DB138BD8DD8E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4'!$G$6:$G$11</c:f>
              <c:numCache>
                <c:formatCode>0%</c:formatCode>
                <c:ptCount val="6"/>
                <c:pt idx="0">
                  <c:v>0.28000000000000003</c:v>
                </c:pt>
                <c:pt idx="1">
                  <c:v>0.5</c:v>
                </c:pt>
                <c:pt idx="2">
                  <c:v>0.5</c:v>
                </c:pt>
                <c:pt idx="3">
                  <c:v>0.25</c:v>
                </c:pt>
                <c:pt idx="4">
                  <c:v>0.5</c:v>
                </c:pt>
                <c:pt idx="5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D8-4815-ADC6-DB138BD8DD8E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4'!$C$6:$C$11</c:f>
              <c:numCache>
                <c:formatCode>General</c:formatCode>
                <c:ptCount val="6"/>
                <c:pt idx="0">
                  <c:v>761</c:v>
                </c:pt>
                <c:pt idx="1">
                  <c:v>863</c:v>
                </c:pt>
                <c:pt idx="2">
                  <c:v>940</c:v>
                </c:pt>
                <c:pt idx="3">
                  <c:v>985</c:v>
                </c:pt>
                <c:pt idx="4">
                  <c:v>1035</c:v>
                </c:pt>
                <c:pt idx="5">
                  <c:v>1050</c:v>
                </c:pt>
              </c:numCache>
            </c:numRef>
          </c:cat>
          <c:val>
            <c:numRef>
              <c:f>'SECRETARIA 4'!$H$6:$H$11</c:f>
              <c:numCache>
                <c:formatCode>0%</c:formatCode>
                <c:ptCount val="6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FD8-4815-ADC6-DB138BD8D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6873664"/>
        <c:axId val="726874080"/>
        <c:axId val="0"/>
      </c:bar3DChart>
      <c:catAx>
        <c:axId val="72687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26874080"/>
        <c:crosses val="autoZero"/>
        <c:auto val="1"/>
        <c:lblAlgn val="ctr"/>
        <c:lblOffset val="100"/>
        <c:noMultiLvlLbl val="0"/>
      </c:catAx>
      <c:valAx>
        <c:axId val="7268740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687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ARCHIVO Y CORRESPONDENCIA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5'!$C$7:$C$8</c:f>
              <c:numCache>
                <c:formatCode>General</c:formatCode>
                <c:ptCount val="2"/>
                <c:pt idx="0">
                  <c:v>805</c:v>
                </c:pt>
              </c:numCache>
            </c:numRef>
          </c:cat>
          <c:val>
            <c:numRef>
              <c:f>'SECRETARIA 5'!$D$7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46-4DB7-ADF8-ED1459D62816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7510038-73BA-45E2-9ED1-90B5D11CFD1E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0446-4DB7-ADF8-ED1459D62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'SECRETARIA 5'!$C$7:$C$8</c:f>
              <c:numCache>
                <c:formatCode>General</c:formatCode>
                <c:ptCount val="2"/>
                <c:pt idx="0">
                  <c:v>805</c:v>
                </c:pt>
              </c:numCache>
            </c:numRef>
          </c:cat>
          <c:val>
            <c:numRef>
              <c:f>'SECRETARIA 5'!$E$7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5'!$F$7</c15:f>
                <c15:dlblRangeCache>
                  <c:ptCount val="1"/>
                  <c:pt idx="0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0446-4DB7-ADF8-ED1459D62816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5'!$C$7:$C$8</c:f>
              <c:numCache>
                <c:formatCode>General</c:formatCode>
                <c:ptCount val="2"/>
                <c:pt idx="0">
                  <c:v>805</c:v>
                </c:pt>
              </c:numCache>
            </c:numRef>
          </c:cat>
          <c:val>
            <c:numRef>
              <c:f>'SECRETARIA 5'!$F$7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446-4DB7-ADF8-ED1459D62816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9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5'!$C$7:$C$8</c:f>
              <c:numCache>
                <c:formatCode>General</c:formatCode>
                <c:ptCount val="2"/>
                <c:pt idx="0">
                  <c:v>805</c:v>
                </c:pt>
              </c:numCache>
            </c:numRef>
          </c:cat>
          <c:val>
            <c:numRef>
              <c:f>'SECRETARIA 5'!$G$7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446-4DB7-ADF8-ED1459D62816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5'!$C$7:$C$8</c:f>
              <c:numCache>
                <c:formatCode>General</c:formatCode>
                <c:ptCount val="2"/>
                <c:pt idx="0">
                  <c:v>805</c:v>
                </c:pt>
              </c:numCache>
            </c:numRef>
          </c:cat>
          <c:val>
            <c:numRef>
              <c:f>'SECRETARIA 5'!$H$7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446-4DB7-ADF8-ED1459D62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70660400"/>
        <c:axId val="1970653328"/>
        <c:axId val="0"/>
      </c:bar3DChart>
      <c:catAx>
        <c:axId val="197066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70653328"/>
        <c:crosses val="autoZero"/>
        <c:auto val="1"/>
        <c:lblAlgn val="ctr"/>
        <c:lblOffset val="100"/>
        <c:noMultiLvlLbl val="0"/>
      </c:catAx>
      <c:valAx>
        <c:axId val="19706533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7066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ATENCIÓN AL CIUDADANO</a:t>
            </a:r>
            <a:endParaRPr lang="es-CO"/>
          </a:p>
        </c:rich>
      </c:tx>
      <c:layout>
        <c:manualLayout>
          <c:xMode val="edge"/>
          <c:yMode val="edge"/>
          <c:x val="0.26480452154073586"/>
          <c:y val="3.12347438566546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6'!$B$4:$B$6</c:f>
              <c:numCache>
                <c:formatCode>General</c:formatCode>
                <c:ptCount val="3"/>
                <c:pt idx="0">
                  <c:v>920</c:v>
                </c:pt>
                <c:pt idx="1">
                  <c:v>937</c:v>
                </c:pt>
                <c:pt idx="2">
                  <c:v>1053</c:v>
                </c:pt>
              </c:numCache>
            </c:numRef>
          </c:cat>
          <c:val>
            <c:numRef>
              <c:f>'SECRETARIA 6'!$C$4:$C$6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D-4179-ACFF-9DBBE28A206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E316DA6-DB4E-4EC0-BFAC-BFDBC77B742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80FD-4179-ACFF-9DBBE28A20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BE4ABDB-9191-49AF-96B6-6B1F385A2B5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0FD-4179-ACFF-9DBBE28A206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88152CF-17F5-4B2E-A2A6-2DFA0D73C6D8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0FD-4179-ACFF-9DBBE28A20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6'!$B$4:$B$6</c:f>
              <c:numCache>
                <c:formatCode>General</c:formatCode>
                <c:ptCount val="3"/>
                <c:pt idx="0">
                  <c:v>920</c:v>
                </c:pt>
                <c:pt idx="1">
                  <c:v>937</c:v>
                </c:pt>
                <c:pt idx="2">
                  <c:v>1053</c:v>
                </c:pt>
              </c:numCache>
            </c:numRef>
          </c:cat>
          <c:val>
            <c:numRef>
              <c:f>'SECRETARIA 6'!$D$4:$D$6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6'!$E$4:$E$6</c15:f>
                <c15:dlblRangeCache>
                  <c:ptCount val="3"/>
                  <c:pt idx="0">
                    <c:v>50%</c:v>
                  </c:pt>
                  <c:pt idx="1">
                    <c:v>50%</c:v>
                  </c:pt>
                  <c:pt idx="2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80FD-4179-ACFF-9DBBE28A206A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6'!$B$4:$B$6</c:f>
              <c:numCache>
                <c:formatCode>General</c:formatCode>
                <c:ptCount val="3"/>
                <c:pt idx="0">
                  <c:v>920</c:v>
                </c:pt>
                <c:pt idx="1">
                  <c:v>937</c:v>
                </c:pt>
                <c:pt idx="2">
                  <c:v>1053</c:v>
                </c:pt>
              </c:numCache>
            </c:numRef>
          </c:cat>
          <c:val>
            <c:numRef>
              <c:f>'SECRETARIA 6'!$E$4:$E$6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FD-4179-ACFF-9DBBE28A206A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8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6'!$B$4:$B$6</c:f>
              <c:numCache>
                <c:formatCode>General</c:formatCode>
                <c:ptCount val="3"/>
                <c:pt idx="0">
                  <c:v>920</c:v>
                </c:pt>
                <c:pt idx="1">
                  <c:v>937</c:v>
                </c:pt>
                <c:pt idx="2">
                  <c:v>1053</c:v>
                </c:pt>
              </c:numCache>
            </c:numRef>
          </c:cat>
          <c:val>
            <c:numRef>
              <c:f>'SECRETARIA 6'!$F$4:$F$6</c:f>
              <c:numCache>
                <c:formatCode>0%</c:formatCode>
                <c:ptCount val="3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0FD-4179-ACFF-9DBBE28A206A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6'!$B$4:$B$6</c:f>
              <c:numCache>
                <c:formatCode>General</c:formatCode>
                <c:ptCount val="3"/>
                <c:pt idx="0">
                  <c:v>920</c:v>
                </c:pt>
                <c:pt idx="1">
                  <c:v>937</c:v>
                </c:pt>
                <c:pt idx="2">
                  <c:v>1053</c:v>
                </c:pt>
              </c:numCache>
            </c:numRef>
          </c:cat>
          <c:val>
            <c:numRef>
              <c:f>'SECRETARIA 6'!$G$4:$G$6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0FD-4179-ACFF-9DBBE28A2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65038320"/>
        <c:axId val="1465039152"/>
        <c:axId val="0"/>
      </c:bar3DChart>
      <c:catAx>
        <c:axId val="146503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65039152"/>
        <c:crosses val="autoZero"/>
        <c:auto val="1"/>
        <c:lblAlgn val="ctr"/>
        <c:lblOffset val="100"/>
        <c:noMultiLvlLbl val="0"/>
      </c:catAx>
      <c:valAx>
        <c:axId val="14650391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503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DIRECCIÓN</a:t>
            </a:r>
            <a:r>
              <a:rPr lang="es-CO" baseline="0"/>
              <a:t> DE CONTROL INTERNO DISCIPLINARIO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7'!$C$5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A6-41DF-A92F-8561849F592D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72DE68C-58D5-49C0-96B1-AE19FBAB8ED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BA6-41DF-A92F-8561849F59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7'!$D$5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7'!$E$5</c15:f>
                <c15:dlblRangeCache>
                  <c:ptCount val="1"/>
                  <c:pt idx="0">
                    <c:v>100%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FBA6-41DF-A92F-8561849F592D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7'!$E$5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A6-41DF-A92F-8561849F592D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9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7'!$F$5</c:f>
              <c:numCache>
                <c:formatCode>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A6-41DF-A92F-8561849F592D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7'!$B$5</c:f>
              <c:numCache>
                <c:formatCode>General</c:formatCode>
                <c:ptCount val="1"/>
                <c:pt idx="0">
                  <c:v>727</c:v>
                </c:pt>
              </c:numCache>
            </c:numRef>
          </c:cat>
          <c:val>
            <c:numRef>
              <c:f>'SECRETARIA 7'!$G$5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BA6-41DF-A92F-8561849F5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shape val="box"/>
        <c:axId val="1464430752"/>
        <c:axId val="1464433248"/>
        <c:axId val="0"/>
      </c:bar3DChart>
      <c:catAx>
        <c:axId val="146443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64433248"/>
        <c:crosses val="autoZero"/>
        <c:auto val="1"/>
        <c:lblAlgn val="ctr"/>
        <c:lblOffset val="100"/>
        <c:noMultiLvlLbl val="0"/>
      </c:catAx>
      <c:valAx>
        <c:axId val="14644332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43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CALIDAD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1"/>
                <c:pt idx="0">
                  <c:v>735</c:v>
                </c:pt>
              </c:numCache>
            </c:numRef>
          </c:cat>
          <c:val>
            <c:numRef>
              <c:f>'SECRETARIA 8'!$C$5:$C$6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C3-45B4-AC1D-56D0E2D2E93C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66BAF1E-98FA-4DA7-8A88-B5FAA9A4775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9AC3-45B4-AC1D-56D0E2D2E9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8'!$B$5:$B$6</c:f>
              <c:numCache>
                <c:formatCode>General</c:formatCode>
                <c:ptCount val="1"/>
                <c:pt idx="0">
                  <c:v>735</c:v>
                </c:pt>
              </c:numCache>
            </c:numRef>
          </c:cat>
          <c:val>
            <c:numRef>
              <c:f>'SECRETARIA 8'!$D$5:$D$6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8'!$E$5:$E$6</c15:f>
                <c15:dlblRangeCache>
                  <c:ptCount val="1"/>
                  <c:pt idx="0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9AC3-45B4-AC1D-56D0E2D2E93C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1"/>
                <c:pt idx="0">
                  <c:v>735</c:v>
                </c:pt>
              </c:numCache>
            </c:numRef>
          </c:cat>
          <c:val>
            <c:numRef>
              <c:f>'SECRETARIA 8'!$E$5:$E$6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C3-45B4-AC1D-56D0E2D2E93C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8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1"/>
                <c:pt idx="0">
                  <c:v>735</c:v>
                </c:pt>
              </c:numCache>
            </c:numRef>
          </c:cat>
          <c:val>
            <c:numRef>
              <c:f>'SECRETARIA 8'!$F$5:$F$6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C3-45B4-AC1D-56D0E2D2E93C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8'!$B$5:$B$6</c:f>
              <c:numCache>
                <c:formatCode>General</c:formatCode>
                <c:ptCount val="1"/>
                <c:pt idx="0">
                  <c:v>735</c:v>
                </c:pt>
              </c:numCache>
            </c:numRef>
          </c:cat>
          <c:val>
            <c:numRef>
              <c:f>'SECRETARIA 8'!$G$5:$G$6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AC3-45B4-AC1D-56D0E2D2E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69281520"/>
        <c:axId val="1969281104"/>
        <c:axId val="0"/>
      </c:bar3DChart>
      <c:catAx>
        <c:axId val="196928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69281104"/>
        <c:crosses val="autoZero"/>
        <c:auto val="1"/>
        <c:lblAlgn val="ctr"/>
        <c:lblOffset val="100"/>
        <c:noMultiLvlLbl val="0"/>
      </c:catAx>
      <c:valAx>
        <c:axId val="19692811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928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SISTEMA</a:t>
            </a:r>
            <a:r>
              <a:rPr lang="es-CO" baseline="0"/>
              <a:t> DE GESTIÓN AMBIENTAL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9'!$C$4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9-4655-BAE0-5DCFFF771C0B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94C4330-3743-46E6-A24C-2398FA92247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FA9-4655-BAE0-5DCFFF771C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9'!$D$4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'SECRETARIA 9'!$E$4</c15:f>
                <c15:dlblRangeCache>
                  <c:ptCount val="1"/>
                  <c:pt idx="0">
                    <c:v>75%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3FA9-4655-BAE0-5DCFFF771C0B}"/>
            </c:ext>
          </c:extLst>
        </c:ser>
        <c:ser>
          <c:idx val="2"/>
          <c:order val="2"/>
          <c:spPr>
            <a:solidFill>
              <a:srgbClr val="FFFF00">
                <a:alpha val="90000"/>
              </a:srgbClr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9'!$E$4</c:f>
              <c:numCache>
                <c:formatCode>0%</c:formatCode>
                <c:ptCount val="1"/>
                <c:pt idx="0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A9-4655-BAE0-5DCFFF771C0B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9'!$F$4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A9-4655-BAE0-5DCFFF771C0B}"/>
            </c:ext>
          </c:extLst>
        </c:ser>
        <c:ser>
          <c:idx val="4"/>
          <c:order val="4"/>
          <c:spPr>
            <a:solidFill>
              <a:srgbClr val="DAAA00"/>
            </a:solidFill>
            <a:ln>
              <a:noFill/>
            </a:ln>
            <a:effectLst/>
            <a:sp3d/>
          </c:spPr>
          <c:invertIfNegative val="0"/>
          <c:cat>
            <c:numRef>
              <c:f>'SECRETARIA 9'!$B$4</c:f>
              <c:numCache>
                <c:formatCode>General</c:formatCode>
                <c:ptCount val="1"/>
                <c:pt idx="0">
                  <c:v>825</c:v>
                </c:pt>
              </c:numCache>
            </c:numRef>
          </c:cat>
          <c:val>
            <c:numRef>
              <c:f>'SECRETARIA 9'!$G$4</c:f>
              <c:numCache>
                <c:formatCode>0%</c:formatCode>
                <c:ptCount val="1"/>
                <c:pt idx="0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A9-4655-BAE0-5DCFFF771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shape val="box"/>
        <c:axId val="1674067680"/>
        <c:axId val="1674067264"/>
        <c:axId val="0"/>
      </c:bar3DChart>
      <c:catAx>
        <c:axId val="16740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74067264"/>
        <c:crosses val="autoZero"/>
        <c:auto val="1"/>
        <c:lblAlgn val="ctr"/>
        <c:lblOffset val="100"/>
        <c:noMultiLvlLbl val="0"/>
      </c:catAx>
      <c:valAx>
        <c:axId val="167406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7406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 DE MEJORAMIENTO EN ESTADO AGREGADO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Hoja1!$M$8</c:f>
              <c:strCache>
                <c:ptCount val="1"/>
                <c:pt idx="0">
                  <c:v>VIG 2023</c:v>
                </c:pt>
              </c:strCache>
            </c:strRef>
          </c:tx>
          <c:spPr>
            <a:solidFill>
              <a:srgbClr val="91C25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Hoja1!$P$7:$R$7</c:f>
              <c:strCache>
                <c:ptCount val="3"/>
                <c:pt idx="0">
                  <c:v>A 31 DE DICIEMBRE</c:v>
                </c:pt>
                <c:pt idx="1">
                  <c:v>A 31 DE MARZO</c:v>
                </c:pt>
                <c:pt idx="2">
                  <c:v>A 30 DE JUNIO</c:v>
                </c:pt>
              </c:strCache>
            </c:strRef>
          </c:cat>
          <c:val>
            <c:numRef>
              <c:f>Hoja1!$P$8:$R$8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D4-4B04-B9B0-C4F0832DCE22}"/>
            </c:ext>
          </c:extLst>
        </c:ser>
        <c:ser>
          <c:idx val="1"/>
          <c:order val="1"/>
          <c:tx>
            <c:strRef>
              <c:f>Hoja1!$M$9</c:f>
              <c:strCache>
                <c:ptCount val="1"/>
                <c:pt idx="0">
                  <c:v>VIG 2024</c:v>
                </c:pt>
              </c:strCache>
            </c:strRef>
          </c:tx>
          <c:spPr>
            <a:solidFill>
              <a:srgbClr val="F7931E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Hoja1!$P$7:$R$7</c:f>
              <c:strCache>
                <c:ptCount val="3"/>
                <c:pt idx="0">
                  <c:v>A 31 DE DICIEMBRE</c:v>
                </c:pt>
                <c:pt idx="1">
                  <c:v>A 31 DE MARZO</c:v>
                </c:pt>
                <c:pt idx="2">
                  <c:v>A 30 DE JUNIO</c:v>
                </c:pt>
              </c:strCache>
            </c:strRef>
          </c:cat>
          <c:val>
            <c:numRef>
              <c:f>Hoja1!$P$9:$R$9</c:f>
              <c:numCache>
                <c:formatCode>General</c:formatCode>
                <c:ptCount val="3"/>
                <c:pt idx="0">
                  <c:v>64</c:v>
                </c:pt>
                <c:pt idx="1">
                  <c:v>24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D4-4B04-B9B0-C4F0832DCE22}"/>
            </c:ext>
          </c:extLst>
        </c:ser>
        <c:ser>
          <c:idx val="2"/>
          <c:order val="2"/>
          <c:tx>
            <c:strRef>
              <c:f>Hoja1!$M$10</c:f>
              <c:strCache>
                <c:ptCount val="1"/>
                <c:pt idx="0">
                  <c:v>VIG 2025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Hoja1!$P$7:$R$7</c:f>
              <c:strCache>
                <c:ptCount val="3"/>
                <c:pt idx="0">
                  <c:v>A 31 DE DICIEMBRE</c:v>
                </c:pt>
                <c:pt idx="1">
                  <c:v>A 31 DE MARZO</c:v>
                </c:pt>
                <c:pt idx="2">
                  <c:v>A 30 DE JUNIO</c:v>
                </c:pt>
              </c:strCache>
            </c:strRef>
          </c:cat>
          <c:val>
            <c:numRef>
              <c:f>Hoja1!$P$10:$R$10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D4-4B04-B9B0-C4F0832DCE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18588160"/>
        <c:axId val="1418597312"/>
        <c:axId val="0"/>
      </c:bar3DChart>
      <c:catAx>
        <c:axId val="141858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18597312"/>
        <c:crosses val="autoZero"/>
        <c:auto val="1"/>
        <c:lblAlgn val="ctr"/>
        <c:lblOffset val="100"/>
        <c:noMultiLvlLbl val="0"/>
      </c:catAx>
      <c:valAx>
        <c:axId val="1418597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41858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INTERACCIÓN</a:t>
            </a:r>
            <a:r>
              <a:rPr lang="es-CO" baseline="0"/>
              <a:t> SOCIAL UNIVERSITARIA</a:t>
            </a:r>
            <a:endParaRPr lang="es-CO"/>
          </a:p>
        </c:rich>
      </c:tx>
      <c:layout>
        <c:manualLayout>
          <c:xMode val="edge"/>
          <c:yMode val="edge"/>
          <c:x val="0.22009375629452038"/>
          <c:y val="4.7986289631533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1'!$O$4:$O$6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39-4625-8350-67669B66D86A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6ED80C2-6ABF-48E9-A0B4-21ADEE2483D7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5B39-4625-8350-67669B66D86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EC73A22-023B-4CFD-9794-8258DAC58956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5B39-4625-8350-67669B66D86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B0C9BF-0AF7-4704-9CCC-F555EE3BCACB}" type="CELLRANGE">
                      <a:rPr lang="en-US" sz="1050" b="1"/>
                      <a:pPr>
                        <a:defRPr sz="1050" b="1"/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B39-4625-8350-67669B66D8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1'!$P$4:$P$6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1'!$Q$4:$Q$6</c15:f>
                <c15:dlblRangeCache>
                  <c:ptCount val="3"/>
                  <c:pt idx="0">
                    <c:v>0%</c:v>
                  </c:pt>
                  <c:pt idx="1">
                    <c:v>0%</c:v>
                  </c:pt>
                  <c:pt idx="2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B39-4625-8350-67669B66D86A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1'!$Q$4:$Q$6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39-4625-8350-67669B66D86A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1'!$R$4:$R$6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B39-4625-8350-67669B66D86A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1'!$N$4:$N$6</c:f>
              <c:numCache>
                <c:formatCode>General</c:formatCode>
                <c:ptCount val="3"/>
                <c:pt idx="0">
                  <c:v>943</c:v>
                </c:pt>
                <c:pt idx="1">
                  <c:v>986</c:v>
                </c:pt>
                <c:pt idx="2">
                  <c:v>999</c:v>
                </c:pt>
              </c:numCache>
            </c:numRef>
          </c:cat>
          <c:val>
            <c:numRef>
              <c:f>'vice 1'!$S$4:$S$6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B39-4625-8350-67669B66D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3017231"/>
        <c:axId val="1693015983"/>
        <c:axId val="0"/>
      </c:bar3DChart>
      <c:catAx>
        <c:axId val="16930172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93015983"/>
        <c:crosses val="autoZero"/>
        <c:auto val="1"/>
        <c:lblAlgn val="ctr"/>
        <c:lblOffset val="100"/>
        <c:noMultiLvlLbl val="0"/>
      </c:catAx>
      <c:valAx>
        <c:axId val="169301598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930172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 DE MEJORAMIENTO CERRADOS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1E-4620-A68A-9D73E727733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1E-4620-A68A-9D73E72773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C1E-4620-A68A-9D73E727733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C1E-4620-A68A-9D73E72773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C1E-4620-A68A-9D73E727733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C1E-4620-A68A-9D73E72773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Hoja2!$N$10:$N$15</c:f>
              <c:strCache>
                <c:ptCount val="6"/>
                <c:pt idx="0">
                  <c:v>VIG 2020</c:v>
                </c:pt>
                <c:pt idx="1">
                  <c:v>VIG 2021</c:v>
                </c:pt>
                <c:pt idx="2">
                  <c:v>VIG 2022</c:v>
                </c:pt>
                <c:pt idx="3">
                  <c:v>VIG 2023</c:v>
                </c:pt>
                <c:pt idx="4">
                  <c:v>VIG 2024</c:v>
                </c:pt>
                <c:pt idx="5">
                  <c:v>VIG 2025</c:v>
                </c:pt>
              </c:strCache>
            </c:strRef>
          </c:cat>
          <c:val>
            <c:numRef>
              <c:f>Hoja2!$O$10:$O$15</c:f>
              <c:numCache>
                <c:formatCode>General</c:formatCode>
                <c:ptCount val="6"/>
                <c:pt idx="0">
                  <c:v>58</c:v>
                </c:pt>
                <c:pt idx="1">
                  <c:v>44</c:v>
                </c:pt>
                <c:pt idx="2">
                  <c:v>67</c:v>
                </c:pt>
                <c:pt idx="3">
                  <c:v>101</c:v>
                </c:pt>
                <c:pt idx="4">
                  <c:v>106</c:v>
                </c:pt>
                <c:pt idx="5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1E-4620-A68A-9D73E72773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89786800"/>
        <c:axId val="1289787216"/>
      </c:barChart>
      <c:catAx>
        <c:axId val="128978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9787216"/>
        <c:crosses val="autoZero"/>
        <c:auto val="1"/>
        <c:lblAlgn val="ctr"/>
        <c:lblOffset val="100"/>
        <c:noMultiLvlLbl val="0"/>
      </c:catAx>
      <c:valAx>
        <c:axId val="1289787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8978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PLANES</a:t>
            </a:r>
            <a:r>
              <a:rPr lang="es-CO" baseline="0"/>
              <a:t> DE MEJORAMIENTO CERRADOS Y EN EJECUCIÓN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Hoja3!$N$7</c:f>
              <c:strCache>
                <c:ptCount val="1"/>
                <c:pt idx="0">
                  <c:v>PM CERRADOS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Hoja3!$M$8:$M$15</c:f>
              <c:strCache>
                <c:ptCount val="8"/>
                <c:pt idx="0">
                  <c:v>VIG 2018</c:v>
                </c:pt>
                <c:pt idx="1">
                  <c:v>VIG 2019</c:v>
                </c:pt>
                <c:pt idx="2">
                  <c:v>VIG 2020</c:v>
                </c:pt>
                <c:pt idx="3">
                  <c:v>VIG 2021</c:v>
                </c:pt>
                <c:pt idx="4">
                  <c:v>VIG 2022</c:v>
                </c:pt>
                <c:pt idx="5">
                  <c:v>VIG 2023</c:v>
                </c:pt>
                <c:pt idx="6">
                  <c:v>VIG 2024</c:v>
                </c:pt>
                <c:pt idx="7">
                  <c:v>VIG 2025</c:v>
                </c:pt>
              </c:strCache>
            </c:strRef>
          </c:cat>
          <c:val>
            <c:numRef>
              <c:f>Hoja3!$N$8:$N$15</c:f>
              <c:numCache>
                <c:formatCode>General</c:formatCode>
                <c:ptCount val="8"/>
                <c:pt idx="0">
                  <c:v>84</c:v>
                </c:pt>
                <c:pt idx="1">
                  <c:v>38</c:v>
                </c:pt>
                <c:pt idx="2">
                  <c:v>58</c:v>
                </c:pt>
                <c:pt idx="3">
                  <c:v>44</c:v>
                </c:pt>
                <c:pt idx="4">
                  <c:v>67</c:v>
                </c:pt>
                <c:pt idx="5">
                  <c:v>101</c:v>
                </c:pt>
                <c:pt idx="6">
                  <c:v>106</c:v>
                </c:pt>
                <c:pt idx="7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C-4AC5-9669-00593DD46E51}"/>
            </c:ext>
          </c:extLst>
        </c:ser>
        <c:ser>
          <c:idx val="1"/>
          <c:order val="1"/>
          <c:tx>
            <c:strRef>
              <c:f>Hoja3!$O$7</c:f>
              <c:strCache>
                <c:ptCount val="1"/>
                <c:pt idx="0">
                  <c:v>PM EN EJECUCIÓN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Hoja3!$M$8:$M$15</c:f>
              <c:strCache>
                <c:ptCount val="8"/>
                <c:pt idx="0">
                  <c:v>VIG 2018</c:v>
                </c:pt>
                <c:pt idx="1">
                  <c:v>VIG 2019</c:v>
                </c:pt>
                <c:pt idx="2">
                  <c:v>VIG 2020</c:v>
                </c:pt>
                <c:pt idx="3">
                  <c:v>VIG 2021</c:v>
                </c:pt>
                <c:pt idx="4">
                  <c:v>VIG 2022</c:v>
                </c:pt>
                <c:pt idx="5">
                  <c:v>VIG 2023</c:v>
                </c:pt>
                <c:pt idx="6">
                  <c:v>VIG 2024</c:v>
                </c:pt>
                <c:pt idx="7">
                  <c:v>VIG 2025</c:v>
                </c:pt>
              </c:strCache>
            </c:strRef>
          </c:cat>
          <c:val>
            <c:numRef>
              <c:f>Hoja3!$O$8:$O$15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</c:v>
                </c:pt>
                <c:pt idx="4">
                  <c:v>17</c:v>
                </c:pt>
                <c:pt idx="5">
                  <c:v>17</c:v>
                </c:pt>
                <c:pt idx="6">
                  <c:v>65</c:v>
                </c:pt>
                <c:pt idx="7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9C-4AC5-9669-00593DD46E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905430208"/>
        <c:axId val="905439776"/>
      </c:barChart>
      <c:catAx>
        <c:axId val="90543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05439776"/>
        <c:crosses val="autoZero"/>
        <c:auto val="1"/>
        <c:lblAlgn val="ctr"/>
        <c:lblOffset val="100"/>
        <c:noMultiLvlLbl val="0"/>
      </c:catAx>
      <c:valAx>
        <c:axId val="905439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0543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INVESTIGACIÓN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744181315707831E-2"/>
          <c:y val="0.12599570316303266"/>
          <c:w val="0.92197892804878556"/>
          <c:h val="0.80075249756084155"/>
        </c:manualLayout>
      </c:layout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2'!$D$3:$D$7</c:f>
              <c:numCache>
                <c:formatCode>General</c:formatCode>
                <c:ptCount val="5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  <c:pt idx="4">
                  <c:v>1019</c:v>
                </c:pt>
              </c:numCache>
            </c:numRef>
          </c:cat>
          <c:val>
            <c:numRef>
              <c:f>'vice 2'!$E$3:$E$7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FC-4E71-AA40-BC7E4A1ABF83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F4BD6C4-F50E-4671-A76D-D386B2E4E8E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0FC-4E71-AA40-BC7E4A1ABF8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55F11E0-0331-4185-9CA8-A2C59885392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0FC-4E71-AA40-BC7E4A1ABF8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6AACD68-4E2D-47F0-80D4-EC2926F1B4ED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0FC-4E71-AA40-BC7E4A1ABF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496087F-D02C-4C77-BA2F-6642DB3FEB3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0FC-4E71-AA40-BC7E4A1ABF8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FD14657-8EED-48D8-B9EA-612C02A324F4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0FC-4E71-AA40-BC7E4A1ABF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2'!$D$3:$D$7</c:f>
              <c:numCache>
                <c:formatCode>General</c:formatCode>
                <c:ptCount val="5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  <c:pt idx="4">
                  <c:v>1019</c:v>
                </c:pt>
              </c:numCache>
            </c:numRef>
          </c:cat>
          <c:val>
            <c:numRef>
              <c:f>'vice 2'!$F$3:$F$7</c:f>
              <c:numCache>
                <c:formatCode>0%</c:formatCode>
                <c:ptCount val="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2'!$G$3:$G$7</c15:f>
                <c15:dlblRangeCache>
                  <c:ptCount val="5"/>
                  <c:pt idx="0">
                    <c:v>50%</c:v>
                  </c:pt>
                  <c:pt idx="1">
                    <c:v>82%</c:v>
                  </c:pt>
                  <c:pt idx="2">
                    <c:v>70%</c:v>
                  </c:pt>
                  <c:pt idx="3">
                    <c:v>50%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20FC-4E71-AA40-BC7E4A1ABF83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2'!$D$3:$D$7</c:f>
              <c:numCache>
                <c:formatCode>General</c:formatCode>
                <c:ptCount val="5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  <c:pt idx="4">
                  <c:v>1019</c:v>
                </c:pt>
              </c:numCache>
            </c:numRef>
          </c:cat>
          <c:val>
            <c:numRef>
              <c:f>'vice 2'!$G$3:$G$7</c:f>
              <c:numCache>
                <c:formatCode>0%</c:formatCode>
                <c:ptCount val="5"/>
                <c:pt idx="0">
                  <c:v>0.5</c:v>
                </c:pt>
                <c:pt idx="1">
                  <c:v>0.82</c:v>
                </c:pt>
                <c:pt idx="2">
                  <c:v>0.7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0FC-4E71-AA40-BC7E4A1ABF83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2'!$D$3:$D$7</c:f>
              <c:numCache>
                <c:formatCode>General</c:formatCode>
                <c:ptCount val="5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  <c:pt idx="4">
                  <c:v>1019</c:v>
                </c:pt>
              </c:numCache>
            </c:numRef>
          </c:cat>
          <c:val>
            <c:numRef>
              <c:f>'vice 2'!$H$3:$H$7</c:f>
              <c:numCache>
                <c:formatCode>0%</c:formatCode>
                <c:ptCount val="5"/>
                <c:pt idx="0">
                  <c:v>0.5</c:v>
                </c:pt>
                <c:pt idx="1">
                  <c:v>0.18000000000000005</c:v>
                </c:pt>
                <c:pt idx="2">
                  <c:v>0.30000000000000004</c:v>
                </c:pt>
                <c:pt idx="3">
                  <c:v>0.5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FC-4E71-AA40-BC7E4A1ABF83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2'!$D$3:$D$7</c:f>
              <c:numCache>
                <c:formatCode>General</c:formatCode>
                <c:ptCount val="5"/>
                <c:pt idx="0">
                  <c:v>819</c:v>
                </c:pt>
                <c:pt idx="1">
                  <c:v>822</c:v>
                </c:pt>
                <c:pt idx="2">
                  <c:v>954</c:v>
                </c:pt>
                <c:pt idx="3">
                  <c:v>990</c:v>
                </c:pt>
                <c:pt idx="4">
                  <c:v>1019</c:v>
                </c:pt>
              </c:numCache>
            </c:numRef>
          </c:cat>
          <c:val>
            <c:numRef>
              <c:f>'vice 2'!$I$3:$I$7</c:f>
              <c:numCache>
                <c:formatCode>0%</c:formatCode>
                <c:ptCount val="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0FC-4E71-AA40-BC7E4A1AB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4079279"/>
        <c:axId val="1534080527"/>
        <c:axId val="0"/>
      </c:bar3DChart>
      <c:catAx>
        <c:axId val="153407927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34080527"/>
        <c:crosses val="autoZero"/>
        <c:auto val="1"/>
        <c:lblAlgn val="ctr"/>
        <c:lblOffset val="100"/>
        <c:noMultiLvlLbl val="0"/>
      </c:catAx>
      <c:valAx>
        <c:axId val="153408052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534079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POSGRADOS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3'!$D$4:$D$5</c:f>
              <c:numCache>
                <c:formatCode>General</c:formatCode>
                <c:ptCount val="2"/>
                <c:pt idx="0">
                  <c:v>922</c:v>
                </c:pt>
                <c:pt idx="1">
                  <c:v>1032</c:v>
                </c:pt>
              </c:numCache>
            </c:numRef>
          </c:cat>
          <c:val>
            <c:numRef>
              <c:f>'vice 3'!$E$4:$E$5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7F-4D25-81B3-2B7BF4E4C747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F79486-985F-481C-BC6A-43EB26EA42C5}" type="CELLRANGE">
                      <a:rPr lang="en-US" sz="1050" b="1"/>
                      <a:pPr>
                        <a:defRPr sz="1050" b="1"/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67F-4D25-81B3-2B7BF4E4C74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E7BB749-BE0E-47B1-9DD0-B6F88A19864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167F-4D25-81B3-2B7BF4E4C7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'vice 3'!$D$4:$D$5</c:f>
              <c:numCache>
                <c:formatCode>General</c:formatCode>
                <c:ptCount val="2"/>
                <c:pt idx="0">
                  <c:v>922</c:v>
                </c:pt>
                <c:pt idx="1">
                  <c:v>1032</c:v>
                </c:pt>
              </c:numCache>
            </c:numRef>
          </c:cat>
          <c:val>
            <c:numRef>
              <c:f>'vice 3'!$F$4:$F$5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3'!$G$4:$G$5</c15:f>
                <c15:dlblRangeCache>
                  <c:ptCount val="2"/>
                  <c:pt idx="0">
                    <c:v>67%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167F-4D25-81B3-2B7BF4E4C747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3'!$D$4:$D$5</c:f>
              <c:numCache>
                <c:formatCode>General</c:formatCode>
                <c:ptCount val="2"/>
                <c:pt idx="0">
                  <c:v>922</c:v>
                </c:pt>
                <c:pt idx="1">
                  <c:v>1032</c:v>
                </c:pt>
              </c:numCache>
            </c:numRef>
          </c:cat>
          <c:val>
            <c:numRef>
              <c:f>'vice 3'!$G$4:$G$5</c:f>
              <c:numCache>
                <c:formatCode>0%</c:formatCode>
                <c:ptCount val="2"/>
                <c:pt idx="0">
                  <c:v>0.67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7F-4D25-81B3-2B7BF4E4C747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3'!$D$4:$D$5</c:f>
              <c:numCache>
                <c:formatCode>General</c:formatCode>
                <c:ptCount val="2"/>
                <c:pt idx="0">
                  <c:v>922</c:v>
                </c:pt>
                <c:pt idx="1">
                  <c:v>1032</c:v>
                </c:pt>
              </c:numCache>
            </c:numRef>
          </c:cat>
          <c:val>
            <c:numRef>
              <c:f>'vice 3'!$H$4:$H$5</c:f>
              <c:numCache>
                <c:formatCode>0%</c:formatCode>
                <c:ptCount val="2"/>
                <c:pt idx="0">
                  <c:v>0.32999999999999996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67F-4D25-81B3-2B7BF4E4C747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3'!$D$4:$D$5</c:f>
              <c:numCache>
                <c:formatCode>General</c:formatCode>
                <c:ptCount val="2"/>
                <c:pt idx="0">
                  <c:v>922</c:v>
                </c:pt>
                <c:pt idx="1">
                  <c:v>1032</c:v>
                </c:pt>
              </c:numCache>
            </c:numRef>
          </c:cat>
          <c:val>
            <c:numRef>
              <c:f>'vice 3'!$I$4:$I$5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7F-4D25-81B3-2B7BF4E4C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90841215"/>
        <c:axId val="1590838303"/>
        <c:axId val="0"/>
      </c:bar3DChart>
      <c:catAx>
        <c:axId val="1590841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590838303"/>
        <c:crosses val="autoZero"/>
        <c:auto val="1"/>
        <c:lblAlgn val="ctr"/>
        <c:lblOffset val="100"/>
        <c:noMultiLvlLbl val="0"/>
      </c:catAx>
      <c:valAx>
        <c:axId val="159083830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90841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EFAD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3'!$K$4:$K$5</c:f>
              <c:numCache>
                <c:formatCode>General</c:formatCode>
                <c:ptCount val="2"/>
                <c:pt idx="0">
                  <c:v>854</c:v>
                </c:pt>
                <c:pt idx="1">
                  <c:v>855</c:v>
                </c:pt>
              </c:numCache>
            </c:numRef>
          </c:cat>
          <c:val>
            <c:numRef>
              <c:f>'vice 3'!$L$4:$L$5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3-4439-B96B-C61A95C7AA77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1C971DA-6BE0-459B-B3FB-49C26BB0555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3353-4439-B96B-C61A95C7AA7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9E27720-4CD8-44F7-801E-4DA854910E8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3353-4439-B96B-C61A95C7AA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3'!$K$4:$K$5</c:f>
              <c:numCache>
                <c:formatCode>General</c:formatCode>
                <c:ptCount val="2"/>
                <c:pt idx="0">
                  <c:v>854</c:v>
                </c:pt>
                <c:pt idx="1">
                  <c:v>855</c:v>
                </c:pt>
              </c:numCache>
            </c:numRef>
          </c:cat>
          <c:val>
            <c:numRef>
              <c:f>'vice 3'!$M$4:$M$5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3'!$N$4:$N$6</c15:f>
                <c15:dlblRangeCache>
                  <c:ptCount val="3"/>
                  <c:pt idx="0">
                    <c:v>66%</c:v>
                  </c:pt>
                  <c:pt idx="1">
                    <c:v>50%</c:v>
                  </c:pt>
                  <c:pt idx="2">
                    <c:v>58%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3353-4439-B96B-C61A95C7AA77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3'!$K$4:$K$5</c:f>
              <c:numCache>
                <c:formatCode>General</c:formatCode>
                <c:ptCount val="2"/>
                <c:pt idx="0">
                  <c:v>854</c:v>
                </c:pt>
                <c:pt idx="1">
                  <c:v>855</c:v>
                </c:pt>
              </c:numCache>
            </c:numRef>
          </c:cat>
          <c:val>
            <c:numRef>
              <c:f>'vice 3'!$N$4:$N$5</c:f>
              <c:numCache>
                <c:formatCode>0%</c:formatCode>
                <c:ptCount val="2"/>
                <c:pt idx="0">
                  <c:v>0.66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53-4439-B96B-C61A95C7AA77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5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3'!$K$4:$K$5</c:f>
              <c:numCache>
                <c:formatCode>General</c:formatCode>
                <c:ptCount val="2"/>
                <c:pt idx="0">
                  <c:v>854</c:v>
                </c:pt>
                <c:pt idx="1">
                  <c:v>855</c:v>
                </c:pt>
              </c:numCache>
            </c:numRef>
          </c:cat>
          <c:val>
            <c:numRef>
              <c:f>'vice 3'!$O$4:$O$5</c:f>
              <c:numCache>
                <c:formatCode>0%</c:formatCode>
                <c:ptCount val="2"/>
                <c:pt idx="0">
                  <c:v>0.33999999999999997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53-4439-B96B-C61A95C7AA77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>
              <a:contourClr>
                <a:srgbClr val="007B3E"/>
              </a:contourClr>
            </a:sp3d>
          </c:spPr>
          <c:invertIfNegative val="0"/>
          <c:cat>
            <c:numRef>
              <c:f>'vice 3'!$K$4:$K$5</c:f>
              <c:numCache>
                <c:formatCode>General</c:formatCode>
                <c:ptCount val="2"/>
                <c:pt idx="0">
                  <c:v>854</c:v>
                </c:pt>
                <c:pt idx="1">
                  <c:v>855</c:v>
                </c:pt>
              </c:numCache>
            </c:numRef>
          </c:cat>
          <c:val>
            <c:numRef>
              <c:f>'vice 3'!$P$4:$P$5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53-4439-B96B-C61A95C7AA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6317807"/>
        <c:axId val="1776318639"/>
        <c:axId val="0"/>
      </c:bar3DChart>
      <c:catAx>
        <c:axId val="177631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76318639"/>
        <c:crosses val="autoZero"/>
        <c:auto val="1"/>
        <c:lblAlgn val="ctr"/>
        <c:lblOffset val="100"/>
        <c:noMultiLvlLbl val="0"/>
      </c:catAx>
      <c:valAx>
        <c:axId val="17763186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76317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DESARROLLO</a:t>
            </a:r>
            <a:r>
              <a:rPr lang="es-CO" baseline="0"/>
              <a:t> ACADÉMICO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4'!$E$7:$E$8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81-4E92-8BE4-6399366CABAF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AB0A9AC-A934-44A8-A274-AE3B730B97A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281-4E92-8BE4-6399366CABA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3BB9A70-C90A-48D8-A3F2-9908150AEC91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281-4E92-8BE4-6399366CAB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4'!$F$7:$F$8</c:f>
              <c:numCache>
                <c:formatCode>0%</c:formatCode>
                <c:ptCount val="2"/>
                <c:pt idx="0">
                  <c:v>0.25</c:v>
                </c:pt>
                <c:pt idx="1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4'!$G$7:$G$8</c15:f>
                <c15:dlblRangeCache>
                  <c:ptCount val="2"/>
                  <c:pt idx="0">
                    <c:v>50%</c:v>
                  </c:pt>
                  <c:pt idx="1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D281-4E92-8BE4-6399366CABAF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4'!$G$7:$G$8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81-4E92-8BE4-6399366CABAF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  <a:alpha val="56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D281-4E92-8BE4-6399366CABA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  <a:alpha val="59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8-D281-4E92-8BE4-6399366CABAF}"/>
              </c:ext>
            </c:extLst>
          </c:dPt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4'!$H$7:$H$8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281-4E92-8BE4-6399366CABAF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4'!$D$7:$D$8</c:f>
              <c:numCache>
                <c:formatCode>General</c:formatCode>
                <c:ptCount val="2"/>
                <c:pt idx="0">
                  <c:v>966</c:v>
                </c:pt>
                <c:pt idx="1">
                  <c:v>1043</c:v>
                </c:pt>
              </c:numCache>
            </c:numRef>
          </c:cat>
          <c:val>
            <c:numRef>
              <c:f>'vice 4'!$I$7:$I$8</c:f>
              <c:numCache>
                <c:formatCode>0%</c:formatCode>
                <c:ptCount val="2"/>
                <c:pt idx="0">
                  <c:v>0.05</c:v>
                </c:pt>
                <c:pt idx="1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81-4E92-8BE4-6399366CA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05104256"/>
        <c:axId val="805096768"/>
        <c:axId val="0"/>
      </c:bar3DChart>
      <c:catAx>
        <c:axId val="8051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05096768"/>
        <c:crosses val="autoZero"/>
        <c:auto val="1"/>
        <c:lblAlgn val="ctr"/>
        <c:lblOffset val="100"/>
        <c:noMultiLvlLbl val="0"/>
      </c:catAx>
      <c:valAx>
        <c:axId val="8050967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0510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EDUCACIÓN</a:t>
            </a:r>
            <a:r>
              <a:rPr lang="es-CO" baseline="0"/>
              <a:t> VIRTUAL Y A DISTANCIA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989</c:v>
                </c:pt>
                <c:pt idx="2">
                  <c:v>998</c:v>
                </c:pt>
                <c:pt idx="3">
                  <c:v>1051</c:v>
                </c:pt>
              </c:numCache>
            </c:numRef>
          </c:cat>
          <c:val>
            <c:numRef>
              <c:f>'vice 4'!$L$6:$L$9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18-4932-AF1D-DF4C5122FD67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2AFE30C-59E3-4AB2-AFF1-ACBA5287486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4218-4932-AF1D-DF4C5122FD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9301071-C6DA-45F3-8A95-2FB2F895C482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218-4932-AF1D-DF4C5122FD6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7B5A8A7-CAF5-4F36-ACD1-C47EBA6665C3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218-4932-AF1D-DF4C5122FD6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394E2C2-B9B7-42DE-AB16-336A465D3E49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218-4932-AF1D-DF4C5122FD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989</c:v>
                </c:pt>
                <c:pt idx="2">
                  <c:v>998</c:v>
                </c:pt>
                <c:pt idx="3">
                  <c:v>1051</c:v>
                </c:pt>
              </c:numCache>
            </c:numRef>
          </c:cat>
          <c:val>
            <c:numRef>
              <c:f>'vice 4'!$M$6:$M$9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4'!$N$6:$N$9</c15:f>
                <c15:dlblRangeCache>
                  <c:ptCount val="4"/>
                  <c:pt idx="0">
                    <c:v>50%</c:v>
                  </c:pt>
                  <c:pt idx="1">
                    <c:v>50%</c:v>
                  </c:pt>
                  <c:pt idx="2">
                    <c:v>0%</c:v>
                  </c:pt>
                  <c:pt idx="3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4218-4932-AF1D-DF4C5122FD67}"/>
            </c:ext>
          </c:extLst>
        </c:ser>
        <c:ser>
          <c:idx val="2"/>
          <c:order val="2"/>
          <c:spPr>
            <a:solidFill>
              <a:schemeClr val="tx2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50000"/>
                  <a:lumOff val="50000"/>
                  <a:alpha val="9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A-4218-4932-AF1D-DF4C5122FD67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50000"/>
                  <a:lumOff val="50000"/>
                  <a:alpha val="9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4218-4932-AF1D-DF4C5122FD67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50000"/>
                  <a:lumOff val="50000"/>
                  <a:alpha val="9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C-4218-4932-AF1D-DF4C5122FD67}"/>
              </c:ext>
            </c:extLst>
          </c:dPt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989</c:v>
                </c:pt>
                <c:pt idx="2">
                  <c:v>998</c:v>
                </c:pt>
                <c:pt idx="3">
                  <c:v>1051</c:v>
                </c:pt>
              </c:numCache>
            </c:numRef>
          </c:cat>
          <c:val>
            <c:numRef>
              <c:f>'vice 4'!$N$6:$N$9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218-4932-AF1D-DF4C5122FD67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989</c:v>
                </c:pt>
                <c:pt idx="2">
                  <c:v>998</c:v>
                </c:pt>
                <c:pt idx="3">
                  <c:v>1051</c:v>
                </c:pt>
              </c:numCache>
            </c:numRef>
          </c:cat>
          <c:val>
            <c:numRef>
              <c:f>'vice 4'!$O$6:$O$9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1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218-4932-AF1D-DF4C5122FD67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4'!$K$6:$K$9</c:f>
              <c:numCache>
                <c:formatCode>General</c:formatCode>
                <c:ptCount val="4"/>
                <c:pt idx="0">
                  <c:v>951</c:v>
                </c:pt>
                <c:pt idx="1">
                  <c:v>989</c:v>
                </c:pt>
                <c:pt idx="2">
                  <c:v>998</c:v>
                </c:pt>
                <c:pt idx="3">
                  <c:v>1051</c:v>
                </c:pt>
              </c:numCache>
            </c:numRef>
          </c:cat>
          <c:val>
            <c:numRef>
              <c:f>'vice 4'!$P$6:$P$9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18-4932-AF1D-DF4C5122FD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14686864"/>
        <c:axId val="1214703504"/>
        <c:axId val="0"/>
      </c:bar3DChart>
      <c:catAx>
        <c:axId val="121468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14703504"/>
        <c:crosses val="autoZero"/>
        <c:auto val="1"/>
        <c:lblAlgn val="ctr"/>
        <c:lblOffset val="100"/>
        <c:noMultiLvlLbl val="0"/>
      </c:catAx>
      <c:valAx>
        <c:axId val="12147035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8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OFICINA</a:t>
            </a:r>
            <a:r>
              <a:rPr lang="es-CO" baseline="0"/>
              <a:t> DE INTERNACIONALIZACIÓN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5'!$C$7:$C$10</c:f>
              <c:numCache>
                <c:formatCode>General</c:formatCode>
                <c:ptCount val="4"/>
                <c:pt idx="0">
                  <c:v>804</c:v>
                </c:pt>
                <c:pt idx="1">
                  <c:v>988</c:v>
                </c:pt>
                <c:pt idx="2">
                  <c:v>992</c:v>
                </c:pt>
                <c:pt idx="3">
                  <c:v>1054</c:v>
                </c:pt>
              </c:numCache>
            </c:numRef>
          </c:cat>
          <c:val>
            <c:numRef>
              <c:f>'vice 5'!$D$7:$D$10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74-4C65-9849-FD0C5840AE04}"/>
            </c:ext>
          </c:extLst>
        </c:ser>
        <c:ser>
          <c:idx val="1"/>
          <c:order val="1"/>
          <c:spPr>
            <a:solidFill>
              <a:schemeClr val="bg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FD3029-E54A-442D-BDDB-541B9628930B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274-4C65-9849-FD0C5840AE0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A6A83E3-4A5D-40B1-81D1-CFF5FEC74140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274-4C65-9849-FD0C5840AE0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B7F94F-041F-4E5C-9566-BF106E778E9C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274-4C65-9849-FD0C5840AE0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7E6C03B-940F-443B-92AE-8EBBB5ABFB4F}" type="CELLRANGE">
                      <a:rPr lang="es-CO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274-4C65-9849-FD0C5840AE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0"/>
              </c:ext>
            </c:extLst>
          </c:dLbls>
          <c:cat>
            <c:numRef>
              <c:f>'vice 5'!$C$7:$C$10</c:f>
              <c:numCache>
                <c:formatCode>General</c:formatCode>
                <c:ptCount val="4"/>
                <c:pt idx="0">
                  <c:v>804</c:v>
                </c:pt>
                <c:pt idx="1">
                  <c:v>988</c:v>
                </c:pt>
                <c:pt idx="2">
                  <c:v>992</c:v>
                </c:pt>
                <c:pt idx="3">
                  <c:v>1054</c:v>
                </c:pt>
              </c:numCache>
            </c:numRef>
          </c:cat>
          <c:val>
            <c:numRef>
              <c:f>'vice 5'!$E$7:$E$10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'vice 5'!$F$7:$F$10</c15:f>
                <c15:dlblRangeCache>
                  <c:ptCount val="4"/>
                  <c:pt idx="0">
                    <c:v>50%</c:v>
                  </c:pt>
                  <c:pt idx="1">
                    <c:v>50%</c:v>
                  </c:pt>
                  <c:pt idx="2">
                    <c:v>0%</c:v>
                  </c:pt>
                  <c:pt idx="3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8274-4C65-9849-FD0C5840AE04}"/>
            </c:ext>
          </c:extLst>
        </c:ser>
        <c:ser>
          <c:idx val="2"/>
          <c:order val="2"/>
          <c:spPr>
            <a:solidFill>
              <a:schemeClr val="tx2">
                <a:lumMod val="50000"/>
                <a:lumOff val="50000"/>
                <a:alpha val="9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5'!$C$7:$C$10</c:f>
              <c:numCache>
                <c:formatCode>General</c:formatCode>
                <c:ptCount val="4"/>
                <c:pt idx="0">
                  <c:v>804</c:v>
                </c:pt>
                <c:pt idx="1">
                  <c:v>988</c:v>
                </c:pt>
                <c:pt idx="2">
                  <c:v>992</c:v>
                </c:pt>
                <c:pt idx="3">
                  <c:v>1054</c:v>
                </c:pt>
              </c:numCache>
            </c:numRef>
          </c:cat>
          <c:val>
            <c:numRef>
              <c:f>'vice 5'!$F$7:$F$10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274-4C65-9849-FD0C5840AE04}"/>
            </c:ext>
          </c:extLst>
        </c:ser>
        <c:ser>
          <c:idx val="3"/>
          <c:order val="3"/>
          <c:spPr>
            <a:solidFill>
              <a:schemeClr val="bg1">
                <a:lumMod val="85000"/>
                <a:alpha val="56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5'!$C$7:$C$10</c:f>
              <c:numCache>
                <c:formatCode>General</c:formatCode>
                <c:ptCount val="4"/>
                <c:pt idx="0">
                  <c:v>804</c:v>
                </c:pt>
                <c:pt idx="1">
                  <c:v>988</c:v>
                </c:pt>
                <c:pt idx="2">
                  <c:v>992</c:v>
                </c:pt>
                <c:pt idx="3">
                  <c:v>1054</c:v>
                </c:pt>
              </c:numCache>
            </c:numRef>
          </c:cat>
          <c:val>
            <c:numRef>
              <c:f>'vice 5'!$G$7:$G$10</c:f>
              <c:numCache>
                <c:formatCode>0%</c:formatCode>
                <c:ptCount val="4"/>
                <c:pt idx="0">
                  <c:v>0.5</c:v>
                </c:pt>
                <c:pt idx="1">
                  <c:v>0.5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274-4C65-9849-FD0C5840AE04}"/>
            </c:ext>
          </c:extLst>
        </c:ser>
        <c:ser>
          <c:idx val="4"/>
          <c:order val="4"/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'vice 5'!$C$7:$C$10</c:f>
              <c:numCache>
                <c:formatCode>General</c:formatCode>
                <c:ptCount val="4"/>
                <c:pt idx="0">
                  <c:v>804</c:v>
                </c:pt>
                <c:pt idx="1">
                  <c:v>988</c:v>
                </c:pt>
                <c:pt idx="2">
                  <c:v>992</c:v>
                </c:pt>
                <c:pt idx="3">
                  <c:v>1054</c:v>
                </c:pt>
              </c:numCache>
            </c:numRef>
          </c:cat>
          <c:val>
            <c:numRef>
              <c:f>'vice 5'!$H$7:$H$10</c:f>
              <c:numCache>
                <c:formatCode>0%</c:formatCode>
                <c:ptCount val="4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74-4C65-9849-FD0C5840AE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3708048"/>
        <c:axId val="737986784"/>
        <c:axId val="0"/>
      </c:bar3DChart>
      <c:catAx>
        <c:axId val="56370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37986784"/>
        <c:crosses val="autoZero"/>
        <c:auto val="1"/>
        <c:lblAlgn val="ctr"/>
        <c:lblOffset val="100"/>
        <c:noMultiLvlLbl val="0"/>
      </c:catAx>
      <c:valAx>
        <c:axId val="7379867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6370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  <a:cs typeface="Arial" panose="020B0604020202020204" pitchFamily="34" charset="0"/>
            </a:rPr>
            <a:t>Unidad de Apoyo Académico (1) Plan de Mejora.</a:t>
          </a:r>
          <a:endParaRPr lang="es-CO" sz="9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Unidad de Apoyo Académico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del Programa de Psicología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/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 Autoevaluación y Acreditación.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3A42CD1A-0030-474B-A0BE-01EAC729819E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Interacción Social Universitaria.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AF285C36-EFFE-4440-AAEA-E5B45416C48F}" type="parTrans" cxnId="{8E80A99F-4867-48D4-BBDE-605B4B0C6D87}">
      <dgm:prSet/>
      <dgm:spPr/>
      <dgm:t>
        <a:bodyPr/>
        <a:lstStyle/>
        <a:p>
          <a:endParaRPr lang="es-CO"/>
        </a:p>
      </dgm:t>
    </dgm:pt>
    <dgm:pt modelId="{B8F15063-29C1-4085-BB8D-825D07E14B7E}" type="sibTrans" cxnId="{8E80A99F-4867-48D4-BBDE-605B4B0C6D87}">
      <dgm:prSet/>
      <dgm:spPr/>
      <dgm:t>
        <a:bodyPr/>
        <a:lstStyle/>
        <a:p>
          <a:endParaRPr lang="es-CO"/>
        </a:p>
      </dgm:t>
    </dgm:pt>
    <dgm:pt modelId="{781903CC-3839-4392-B8E5-1ED4107A5BA8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02CA4284-C2F5-4A42-A5BB-9717906AFD01}" type="parTrans" cxnId="{4318B738-447D-447F-8B8D-22DED9ED9F2D}">
      <dgm:prSet/>
      <dgm:spPr/>
      <dgm:t>
        <a:bodyPr/>
        <a:lstStyle/>
        <a:p>
          <a:endParaRPr lang="es-CO"/>
        </a:p>
      </dgm:t>
    </dgm:pt>
    <dgm:pt modelId="{7FA05EE7-733A-47BB-B979-0BD90346F94E}" type="sibTrans" cxnId="{4318B738-447D-447F-8B8D-22DED9ED9F2D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Facultad de Ciencias Agropecuarias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3AC24E36-F750-4025-8824-35DFDCCB3870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Oficina de Internacionalización (3) Planes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DD7965A4-C877-4832-8B57-F3139A2F66F1}" type="parTrans" cxnId="{A88D5DA9-3A13-4CE9-871A-309220B3AEF5}">
      <dgm:prSet/>
      <dgm:spPr/>
      <dgm:t>
        <a:bodyPr/>
        <a:lstStyle/>
        <a:p>
          <a:endParaRPr lang="es-CO"/>
        </a:p>
      </dgm:t>
    </dgm:pt>
    <dgm:pt modelId="{3CD6F3A6-BD49-4BFD-8889-9AE824558835}" type="sibTrans" cxnId="{A88D5DA9-3A13-4CE9-871A-309220B3AEF5}">
      <dgm:prSet/>
      <dgm:spPr/>
      <dgm:t>
        <a:bodyPr/>
        <a:lstStyle/>
        <a:p>
          <a:endParaRPr lang="es-CO"/>
        </a:p>
      </dgm:t>
    </dgm:pt>
    <dgm:pt modelId="{629C23CB-9964-4824-A8A4-36C96B06B856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del Doctorado en Ciencias de la Educación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43421215-4A99-4F69-B8D4-25AAA11DF2D9}" type="parTrans" cxnId="{5046CF93-A84B-4DBF-AD04-3E3F9BA8FD0E}">
      <dgm:prSet/>
      <dgm:spPr/>
      <dgm:t>
        <a:bodyPr/>
        <a:lstStyle/>
        <a:p>
          <a:endParaRPr lang="es-CO"/>
        </a:p>
      </dgm:t>
    </dgm:pt>
    <dgm:pt modelId="{CA46F30A-B912-46AF-BD2F-00D332FA6923}" type="sibTrans" cxnId="{5046CF93-A84B-4DBF-AD04-3E3F9BA8FD0E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del Programa de Administración de Empresas (2) Planes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DA364F3B-9928-49B4-AD2E-FE1B3639074C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C84451B4-E61E-442E-9972-C806453530E1}" type="parTrans" cxnId="{BE4C87CB-4E8C-41AB-B804-2F658352A13A}">
      <dgm:prSet/>
      <dgm:spPr/>
      <dgm:t>
        <a:bodyPr/>
        <a:lstStyle/>
        <a:p>
          <a:endParaRPr lang="es-CO"/>
        </a:p>
      </dgm:t>
    </dgm:pt>
    <dgm:pt modelId="{00382109-A313-4CBC-A2AC-3552D1CC7A67}" type="sibTrans" cxnId="{BE4C87CB-4E8C-41AB-B804-2F658352A13A}">
      <dgm:prSet/>
      <dgm:spPr/>
      <dgm:t>
        <a:bodyPr/>
        <a:lstStyle/>
        <a:p>
          <a:endParaRPr lang="es-CO"/>
        </a:p>
      </dgm:t>
    </dgm:pt>
    <dgm:pt modelId="{11CDA9C3-0AA1-411C-81C0-42FF79275274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Oficina de Dialogando con el Mundo (3) Planes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2BC13703-98EA-458D-8485-61869F3F6601}" type="parTrans" cxnId="{05605C3C-3A03-4A45-BD5B-C978495C9490}">
      <dgm:prSet/>
      <dgm:spPr/>
      <dgm:t>
        <a:bodyPr/>
        <a:lstStyle/>
        <a:p>
          <a:endParaRPr lang="es-CO"/>
        </a:p>
      </dgm:t>
    </dgm:pt>
    <dgm:pt modelId="{23236407-E035-412E-907B-5CB3FB06888F}" type="sibTrans" cxnId="{05605C3C-3A03-4A45-BD5B-C978495C9490}">
      <dgm:prSet/>
      <dgm:spPr/>
      <dgm:t>
        <a:bodyPr/>
        <a:lstStyle/>
        <a:p>
          <a:endParaRPr lang="es-CO"/>
        </a:p>
      </dgm:t>
    </dgm:pt>
    <dgm:pt modelId="{0220B45D-5970-42E4-B63C-10A556ACD3E2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Facultad de Ciencias del Deporte y la Educación Física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7C185C92-E248-4D31-8556-18DD773BA025}" type="parTrans" cxnId="{2A38DE4C-6BDE-40C2-8E71-760A78D997E8}">
      <dgm:prSet/>
      <dgm:spPr/>
      <dgm:t>
        <a:bodyPr/>
        <a:lstStyle/>
        <a:p>
          <a:endParaRPr lang="es-CO"/>
        </a:p>
      </dgm:t>
    </dgm:pt>
    <dgm:pt modelId="{4DD026F6-563A-4398-842A-78C9DDD9B775}" type="sibTrans" cxnId="{2A38DE4C-6BDE-40C2-8E71-760A78D997E8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Bienestar Universitario.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0A6685E2-CBE4-4B50-A030-4A76721BBCB2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del Programa de Zootecnia.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C0B3479D-E062-473D-9640-B6C1E4E26D84}" type="parTrans" cxnId="{BF2CE44A-3878-47DE-AD73-9D6AEE5038E0}">
      <dgm:prSet/>
      <dgm:spPr/>
      <dgm:t>
        <a:bodyPr/>
        <a:lstStyle/>
        <a:p>
          <a:endParaRPr lang="es-CO"/>
        </a:p>
      </dgm:t>
    </dgm:pt>
    <dgm:pt modelId="{936513BD-09CE-48B8-A01B-DB9F93B4EA1D}" type="sibTrans" cxnId="{BF2CE44A-3878-47DE-AD73-9D6AEE5038E0}">
      <dgm:prSet/>
      <dgm:spPr/>
      <dgm:t>
        <a:bodyPr/>
        <a:lstStyle/>
        <a:p>
          <a:endParaRPr lang="es-CO"/>
        </a:p>
      </dgm:t>
    </dgm:pt>
    <dgm:pt modelId="{B1DF7D71-3FE2-494E-8D2E-4A2B09D16260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Facultad de Ciencias Sociales, Humanidades y Ciencias Políticas.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E59536C9-FFA3-4A73-AB60-3D409523998F}" type="parTrans" cxnId="{2FBA35D7-3F72-44B4-AC85-255E4A587187}">
      <dgm:prSet/>
      <dgm:spPr/>
      <dgm:t>
        <a:bodyPr/>
        <a:lstStyle/>
        <a:p>
          <a:endParaRPr lang="es-CO"/>
        </a:p>
      </dgm:t>
    </dgm:pt>
    <dgm:pt modelId="{94D089EE-B1A7-4FAB-B7A6-0D8B6A8E385D}" type="sibTrans" cxnId="{2FBA35D7-3F72-44B4-AC85-255E4A587187}">
      <dgm:prSet/>
      <dgm:spPr/>
      <dgm:t>
        <a:bodyPr/>
        <a:lstStyle/>
        <a:p>
          <a:endParaRPr lang="es-CO"/>
        </a:p>
      </dgm:t>
    </dgm:pt>
    <dgm:pt modelId="{0E3489A8-329B-4071-807D-60D4B18F9A77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Vicerrectoría Académica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1F0098A7-3102-4403-9420-0D6A22D6E36F}" type="parTrans" cxnId="{56CA964A-CE53-402A-92C6-22C3E1797E51}">
      <dgm:prSet/>
      <dgm:spPr/>
      <dgm:t>
        <a:bodyPr/>
        <a:lstStyle/>
        <a:p>
          <a:endParaRPr lang="es-CO"/>
        </a:p>
      </dgm:t>
    </dgm:pt>
    <dgm:pt modelId="{C4A640AA-3FDE-42EA-A901-5540CE7138A7}" type="sibTrans" cxnId="{56CA964A-CE53-402A-92C6-22C3E1797E51}">
      <dgm:prSet/>
      <dgm:spPr/>
      <dgm:t>
        <a:bodyPr/>
        <a:lstStyle/>
        <a:p>
          <a:endParaRPr lang="es-CO"/>
        </a:p>
      </dgm:t>
    </dgm:pt>
    <dgm:pt modelId="{8E8A9879-3622-4290-B19D-AA9CAC18BF55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Facultad de Ciencias del Deporte y la Educación Física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65118C54-3F32-4014-B4DC-08E3F52A722D}" type="parTrans" cxnId="{412844A1-DB7A-45A8-922F-BEC0ED7B2FF0}">
      <dgm:prSet/>
      <dgm:spPr/>
      <dgm:t>
        <a:bodyPr/>
        <a:lstStyle/>
        <a:p>
          <a:endParaRPr lang="es-CO"/>
        </a:p>
      </dgm:t>
    </dgm:pt>
    <dgm:pt modelId="{01D9A339-A826-4ACC-9B77-C7D01F97376D}" type="sibTrans" cxnId="{412844A1-DB7A-45A8-922F-BEC0ED7B2FF0}">
      <dgm:prSet/>
      <dgm:spPr/>
      <dgm:t>
        <a:bodyPr/>
        <a:lstStyle/>
        <a:p>
          <a:endParaRPr lang="es-CO"/>
        </a:p>
      </dgm:t>
    </dgm:pt>
    <dgm:pt modelId="{5E715B0B-7980-43AA-9A08-52260C981610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Centro Académico Deportivo CAD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05673B4B-1F93-44A3-A27B-E61DD73CF134}" type="parTrans" cxnId="{FC2CAADE-58FB-4656-9AF8-D262FF6FB781}">
      <dgm:prSet/>
      <dgm:spPr/>
      <dgm:t>
        <a:bodyPr/>
        <a:lstStyle/>
        <a:p>
          <a:endParaRPr lang="es-CO"/>
        </a:p>
      </dgm:t>
    </dgm:pt>
    <dgm:pt modelId="{158F9CE3-DDD7-4958-A535-020A2F9F074A}" type="sibTrans" cxnId="{FC2CAADE-58FB-4656-9AF8-D262FF6FB781}">
      <dgm:prSet/>
      <dgm:spPr/>
      <dgm:t>
        <a:bodyPr/>
        <a:lstStyle/>
        <a:p>
          <a:endParaRPr lang="es-CO"/>
        </a:p>
      </dgm:t>
    </dgm:pt>
    <dgm:pt modelId="{31D330DB-E541-4E96-B291-7BAC73BD1D3D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Dirección del Programa en Licenciatura en Educación Básica con Énfasis en Ciencias Sociales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DECD50E5-2640-4EE4-885C-97B08902CFD6}" type="parTrans" cxnId="{1994DAEB-AEE6-4AA3-A250-A8D33BD45986}">
      <dgm:prSet/>
      <dgm:spPr/>
      <dgm:t>
        <a:bodyPr/>
        <a:lstStyle/>
        <a:p>
          <a:endParaRPr lang="es-CO"/>
        </a:p>
      </dgm:t>
    </dgm:pt>
    <dgm:pt modelId="{2AB25D9B-B47A-4724-A7F3-7EF37103A52E}" type="sibTrans" cxnId="{1994DAEB-AEE6-4AA3-A250-A8D33BD45986}">
      <dgm:prSet/>
      <dgm:spPr/>
      <dgm:t>
        <a:bodyPr/>
        <a:lstStyle/>
        <a:p>
          <a:endParaRPr lang="es-CO"/>
        </a:p>
      </dgm:t>
    </dgm:pt>
    <dgm:pt modelId="{EFE9E95A-F371-48D3-9579-B12BDCD34DA0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Dirección de Investigación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EF5AFAAC-C7E7-43DB-BDF8-A918B19F4900}" type="parTrans" cxnId="{E2E1C68F-06E8-4CA6-87D2-AB0AD8A43E1E}">
      <dgm:prSet/>
      <dgm:spPr/>
      <dgm:t>
        <a:bodyPr/>
        <a:lstStyle/>
        <a:p>
          <a:endParaRPr lang="es-CO"/>
        </a:p>
      </dgm:t>
    </dgm:pt>
    <dgm:pt modelId="{CCC281CD-21EA-45E5-9CA9-58FFF4682AAF}" type="sibTrans" cxnId="{E2E1C68F-06E8-4CA6-87D2-AB0AD8A43E1E}">
      <dgm:prSet/>
      <dgm:spPr/>
      <dgm:t>
        <a:bodyPr/>
        <a:lstStyle/>
        <a:p>
          <a:endParaRPr lang="es-CO"/>
        </a:p>
      </dgm:t>
    </dgm:pt>
    <dgm:pt modelId="{2ACEACAF-67DA-4B1A-BC46-5B0A46316FD8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Dirección de Posgrados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9528E5CF-05F3-4659-854B-2ADA6F2FEF10}" type="parTrans" cxnId="{CBE2E74F-A78F-4DD9-9740-DCB04A38FCEE}">
      <dgm:prSet/>
      <dgm:spPr/>
      <dgm:t>
        <a:bodyPr/>
        <a:lstStyle/>
        <a:p>
          <a:endParaRPr lang="es-CO"/>
        </a:p>
      </dgm:t>
    </dgm:pt>
    <dgm:pt modelId="{3D4B4328-58AE-4B54-B35F-6A930DB0F848}" type="sibTrans" cxnId="{CBE2E74F-A78F-4DD9-9740-DCB04A38FCEE}">
      <dgm:prSet/>
      <dgm:spPr/>
      <dgm:t>
        <a:bodyPr/>
        <a:lstStyle/>
        <a:p>
          <a:endParaRPr lang="es-CO"/>
        </a:p>
      </dgm:t>
    </dgm:pt>
    <dgm:pt modelId="{66D4C3AC-CC8B-4F81-A01B-66110CF56CA9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Programa de Ingeniería Electrónica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17AA9F36-A77D-4BA5-81EF-A68901E65A5B}" type="parTrans" cxnId="{4814E4EF-BE06-48DA-A025-846F982EC95B}">
      <dgm:prSet/>
      <dgm:spPr/>
      <dgm:t>
        <a:bodyPr/>
        <a:lstStyle/>
        <a:p>
          <a:endParaRPr lang="es-CO"/>
        </a:p>
      </dgm:t>
    </dgm:pt>
    <dgm:pt modelId="{785801D0-8138-453C-B706-D7918769F2E2}" type="sibTrans" cxnId="{4814E4EF-BE06-48DA-A025-846F982EC95B}">
      <dgm:prSet/>
      <dgm:spPr/>
      <dgm:t>
        <a:bodyPr/>
        <a:lstStyle/>
        <a:p>
          <a:endParaRPr lang="es-CO"/>
        </a:p>
      </dgm:t>
    </dgm:pt>
    <dgm:pt modelId="{A980A323-1E78-477F-97D4-36AC0B184173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Dirección del Programa de Música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72BBEEAC-E12D-43C3-BFC2-38E9E965C4FB}" type="parTrans" cxnId="{FB077996-C595-41DB-80DD-3B08D4B3C77A}">
      <dgm:prSet/>
      <dgm:spPr/>
      <dgm:t>
        <a:bodyPr/>
        <a:lstStyle/>
        <a:p>
          <a:endParaRPr lang="es-CO"/>
        </a:p>
      </dgm:t>
    </dgm:pt>
    <dgm:pt modelId="{10BABD3C-E64E-478B-B761-3F56D84C4957}" type="sibTrans" cxnId="{FB077996-C595-41DB-80DD-3B08D4B3C77A}">
      <dgm:prSet/>
      <dgm:spPr/>
      <dgm:t>
        <a:bodyPr/>
        <a:lstStyle/>
        <a:p>
          <a:endParaRPr lang="es-CO"/>
        </a:p>
      </dgm:t>
    </dgm:pt>
    <dgm:pt modelId="{356E7AEF-D3D1-4ECF-BE5A-9681F5FE7FE9}">
      <dgm:prSet phldrT="[Texto]" custT="1"/>
      <dgm:spPr/>
      <dgm:t>
        <a:bodyPr/>
        <a:lstStyle/>
        <a:p>
          <a:r>
            <a:rPr lang="es-ES" sz="900" dirty="0">
              <a:latin typeface="Century Gothic" panose="020B0502020202020204" pitchFamily="34" charset="0"/>
            </a:rPr>
            <a:t>Dirección del Programa de Zootecnia (1) Plan de Mejora.</a:t>
          </a:r>
          <a:endParaRPr lang="es-CO" sz="900" dirty="0">
            <a:latin typeface="Century Gothic" panose="020B0502020202020204" pitchFamily="34" charset="0"/>
          </a:endParaRPr>
        </a:p>
      </dgm:t>
    </dgm:pt>
    <dgm:pt modelId="{1DE7FFA3-59A0-4B2C-88F6-05DFCE85BCC8}" type="parTrans" cxnId="{D5C8E707-9F8F-467D-B87E-BB5FBBABA783}">
      <dgm:prSet/>
      <dgm:spPr/>
      <dgm:t>
        <a:bodyPr/>
        <a:lstStyle/>
        <a:p>
          <a:endParaRPr lang="es-CO"/>
        </a:p>
      </dgm:t>
    </dgm:pt>
    <dgm:pt modelId="{BE5B9D3A-B8FF-40D6-B0B3-E8DADB9614DD}" type="sibTrans" cxnId="{D5C8E707-9F8F-467D-B87E-BB5FBBABA783}">
      <dgm:prSet/>
      <dgm:spPr/>
      <dgm:t>
        <a:bodyPr/>
        <a:lstStyle/>
        <a:p>
          <a:endParaRPr lang="es-CO"/>
        </a:p>
      </dgm:t>
    </dgm:pt>
    <dgm:pt modelId="{B7E8F4BD-AD34-4E47-B6BC-29EE86116E7A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Dirección del Programa de Ingeniería Ambiental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F019581C-353C-4209-AF43-83658D1E20CF}" type="parTrans" cxnId="{F419DA5D-D293-44ED-BD91-443C64F2929B}">
      <dgm:prSet/>
      <dgm:spPr/>
      <dgm:t>
        <a:bodyPr/>
        <a:lstStyle/>
        <a:p>
          <a:endParaRPr lang="es-CO"/>
        </a:p>
      </dgm:t>
    </dgm:pt>
    <dgm:pt modelId="{1BBE5E09-8029-44A4-A344-A9C7540F1B59}" type="sibTrans" cxnId="{F419DA5D-D293-44ED-BD91-443C64F2929B}">
      <dgm:prSet/>
      <dgm:spPr/>
      <dgm:t>
        <a:bodyPr/>
        <a:lstStyle/>
        <a:p>
          <a:endParaRPr lang="es-CO"/>
        </a:p>
      </dgm:t>
    </dgm:pt>
    <dgm:pt modelId="{EE3D9F46-DB00-4919-BC1D-A479F098464F}">
      <dgm:prSet phldrT="[Texto]" custT="1"/>
      <dgm:spPr/>
      <dgm:t>
        <a:bodyPr/>
        <a:lstStyle/>
        <a:p>
          <a:r>
            <a:rPr lang="es-ES" sz="1050" dirty="0">
              <a:latin typeface="Century Gothic" panose="020B0502020202020204" pitchFamily="34" charset="0"/>
            </a:rPr>
            <a:t>Escuela de Formación y Docente EFAD (1) Plan de Mejora.</a:t>
          </a:r>
          <a:endParaRPr lang="es-CO" sz="1050" dirty="0">
            <a:latin typeface="Century Gothic" panose="020B0502020202020204" pitchFamily="34" charset="0"/>
          </a:endParaRPr>
        </a:p>
      </dgm:t>
    </dgm:pt>
    <dgm:pt modelId="{402487A7-8CEA-4E17-A669-BEBD2B0DBC7D}" type="parTrans" cxnId="{A7B010D0-5A76-4010-91D9-0C0CF670D2E6}">
      <dgm:prSet/>
      <dgm:spPr/>
    </dgm:pt>
    <dgm:pt modelId="{DBED69AA-7EB6-4620-8DEF-73D0E0937D32}" type="sibTrans" cxnId="{A7B010D0-5A76-4010-91D9-0C0CF670D2E6}">
      <dgm:prSet/>
      <dgm:spPr/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 custScaleY="147748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53703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D5C8E707-9F8F-467D-B87E-BB5FBBABA783}" srcId="{73EB9258-A3DC-499D-BBE1-6C49D3B319D3}" destId="{356E7AEF-D3D1-4ECF-BE5A-9681F5FE7FE9}" srcOrd="12" destOrd="0" parTransId="{1DE7FFA3-59A0-4B2C-88F6-05DFCE85BCC8}" sibTransId="{BE5B9D3A-B8FF-40D6-B0B3-E8DADB9614DD}"/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7B33EE11-9A42-413D-9AF3-D58AE4D78BCB}" type="presOf" srcId="{3AC24E36-F750-4025-8824-35DFDCCB3870}" destId="{5EDFBA07-1F14-4A4D-AD37-7F7C156ADD60}" srcOrd="0" destOrd="3" presId="urn:microsoft.com/office/officeart/2005/8/layout/vList5"/>
    <dgm:cxn modelId="{D032E013-2EE8-4F1B-990D-B5F51801FA0A}" type="presOf" srcId="{31D330DB-E541-4E96-B291-7BAC73BD1D3D}" destId="{5EDFBA07-1F14-4A4D-AD37-7F7C156ADD60}" srcOrd="0" destOrd="7" presId="urn:microsoft.com/office/officeart/2005/8/layout/vList5"/>
    <dgm:cxn modelId="{E67BA81F-B7CF-4A3D-8CDE-F7940FA63D94}" srcId="{BDDB9728-343D-4F0E-8A65-E7323F3E1E48}" destId="{93E11C67-030A-4230-B444-C6C22C2EC745}" srcOrd="3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4318B738-447D-447F-8B8D-22DED9ED9F2D}" srcId="{73EB9258-A3DC-499D-BBE1-6C49D3B319D3}" destId="{781903CC-3839-4392-B8E5-1ED4107A5BA8}" srcOrd="1" destOrd="0" parTransId="{02CA4284-C2F5-4A42-A5BB-9717906AFD01}" sibTransId="{7FA05EE7-733A-47BB-B979-0BD90346F94E}"/>
    <dgm:cxn modelId="{05605C3C-3A03-4A45-BD5B-C978495C9490}" srcId="{BDDB9728-343D-4F0E-8A65-E7323F3E1E48}" destId="{11CDA9C3-0AA1-411C-81C0-42FF79275274}" srcOrd="5" destOrd="0" parTransId="{2BC13703-98EA-458D-8485-61869F3F6601}" sibTransId="{23236407-E035-412E-907B-5CB3FB06888F}"/>
    <dgm:cxn modelId="{97A9983D-A644-40B1-B6AB-397A65CBBCE4}" srcId="{73EB9258-A3DC-499D-BBE1-6C49D3B319D3}" destId="{E7AFA72A-E323-44DE-B2F1-BAD51C9AD512}" srcOrd="2" destOrd="0" parTransId="{9F54C40B-3BDC-4402-A34A-8125DBA81C57}" sibTransId="{1259D12A-E302-4AE2-8236-B7C05800941F}"/>
    <dgm:cxn modelId="{F419DA5D-D293-44ED-BD91-443C64F2929B}" srcId="{BDDB9728-343D-4F0E-8A65-E7323F3E1E48}" destId="{B7E8F4BD-AD34-4E47-B6BC-29EE86116E7A}" srcOrd="7" destOrd="0" parTransId="{F019581C-353C-4209-AF43-83658D1E20CF}" sibTransId="{1BBE5E09-8029-44A4-A344-A9C7540F1B59}"/>
    <dgm:cxn modelId="{B84B5D5E-9235-4709-B2B6-576E188AF947}" type="presOf" srcId="{B7E8F4BD-AD34-4E47-B6BC-29EE86116E7A}" destId="{4FB28831-A087-407A-8252-5C19C1DA3C8C}" srcOrd="0" destOrd="7" presId="urn:microsoft.com/office/officeart/2005/8/layout/vList5"/>
    <dgm:cxn modelId="{A0199B5E-F209-4D38-8174-F68E6EA0DFE9}" type="presOf" srcId="{3A42CD1A-0030-474B-A0BE-01EAC729819E}" destId="{5BEC59D1-4184-4AB5-8AE3-7583574D1BE6}" srcOrd="0" destOrd="1" presId="urn:microsoft.com/office/officeart/2005/8/layout/vList5"/>
    <dgm:cxn modelId="{BF76455F-59C8-4F43-83EA-0482473F2A0D}" type="presOf" srcId="{356E7AEF-D3D1-4ECF-BE5A-9681F5FE7FE9}" destId="{5EDFBA07-1F14-4A4D-AD37-7F7C156ADD60}" srcOrd="0" destOrd="12" presId="urn:microsoft.com/office/officeart/2005/8/layout/vList5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1791C561-BD86-443D-A7CB-A04640A36491}" type="presOf" srcId="{5E715B0B-7980-43AA-9A08-52260C981610}" destId="{5EDFBA07-1F14-4A4D-AD37-7F7C156ADD60}" srcOrd="0" destOrd="6" presId="urn:microsoft.com/office/officeart/2005/8/layout/vList5"/>
    <dgm:cxn modelId="{2998D543-AA79-4F86-913F-2DE54EF21C56}" type="presOf" srcId="{EE3D9F46-DB00-4919-BC1D-A479F098464F}" destId="{4FB28831-A087-407A-8252-5C19C1DA3C8C}" srcOrd="0" destOrd="8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F73CC949-285C-4563-BEAC-BF66069C1A36}" type="presOf" srcId="{11CDA9C3-0AA1-411C-81C0-42FF79275274}" destId="{4FB28831-A087-407A-8252-5C19C1DA3C8C}" srcOrd="0" destOrd="5" presId="urn:microsoft.com/office/officeart/2005/8/layout/vList5"/>
    <dgm:cxn modelId="{F8F9084A-6EA7-475B-896D-EB713136853A}" type="presOf" srcId="{A980A323-1E78-477F-97D4-36AC0B184173}" destId="{5EDFBA07-1F14-4A4D-AD37-7F7C156ADD60}" srcOrd="0" destOrd="11" presId="urn:microsoft.com/office/officeart/2005/8/layout/vList5"/>
    <dgm:cxn modelId="{56CA964A-CE53-402A-92C6-22C3E1797E51}" srcId="{73EB9258-A3DC-499D-BBE1-6C49D3B319D3}" destId="{0E3489A8-329B-4071-807D-60D4B18F9A77}" srcOrd="4" destOrd="0" parTransId="{1F0098A7-3102-4403-9420-0D6A22D6E36F}" sibTransId="{C4A640AA-3FDE-42EA-A901-5540CE7138A7}"/>
    <dgm:cxn modelId="{BF2CE44A-3878-47DE-AD73-9D6AEE5038E0}" srcId="{3699CE59-7288-47FF-9216-FDA57975CFAA}" destId="{0A6685E2-CBE4-4B50-A030-4A76721BBCB2}" srcOrd="3" destOrd="0" parTransId="{C0B3479D-E062-473D-9640-B6C1E4E26D84}" sibTransId="{936513BD-09CE-48B8-A01B-DB9F93B4EA1D}"/>
    <dgm:cxn modelId="{2A38DE4C-6BDE-40C2-8E71-760A78D997E8}" srcId="{BDDB9728-343D-4F0E-8A65-E7323F3E1E48}" destId="{0220B45D-5970-42E4-B63C-10A556ACD3E2}" srcOrd="6" destOrd="0" parTransId="{7C185C92-E248-4D31-8556-18DD773BA025}" sibTransId="{4DD026F6-563A-4398-842A-78C9DDD9B775}"/>
    <dgm:cxn modelId="{CBE2E74F-A78F-4DD9-9740-DCB04A38FCEE}" srcId="{73EB9258-A3DC-499D-BBE1-6C49D3B319D3}" destId="{2ACEACAF-67DA-4B1A-BC46-5B0A46316FD8}" srcOrd="9" destOrd="0" parTransId="{9528E5CF-05F3-4659-854B-2ADA6F2FEF10}" sibTransId="{3D4B4328-58AE-4B54-B35F-6A930DB0F848}"/>
    <dgm:cxn modelId="{5C7A2852-57F5-4168-8059-567C09BD7FAB}" type="presOf" srcId="{8E8A9879-3622-4290-B19D-AA9CAC18BF55}" destId="{5EDFBA07-1F14-4A4D-AD37-7F7C156ADD60}" srcOrd="0" destOrd="5" presId="urn:microsoft.com/office/officeart/2005/8/layout/vList5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EEE58053-95E9-413E-8DC7-349D611A22CB}" type="presOf" srcId="{B1DF7D71-3FE2-494E-8D2E-4A2B09D16260}" destId="{5BEC59D1-4184-4AB5-8AE3-7583574D1BE6}" srcOrd="0" destOrd="4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6B13282-FFE2-4863-BE49-39FA235E470B}" type="presOf" srcId="{E7AFA72A-E323-44DE-B2F1-BAD51C9AD512}" destId="{5EDFBA07-1F14-4A4D-AD37-7F7C156ADD60}" srcOrd="0" destOrd="2" presId="urn:microsoft.com/office/officeart/2005/8/layout/vList5"/>
    <dgm:cxn modelId="{6E537183-C193-4A99-B052-2FDAC1393524}" type="presOf" srcId="{2ACEACAF-67DA-4B1A-BC46-5B0A46316FD8}" destId="{5EDFBA07-1F14-4A4D-AD37-7F7C156ADD60}" srcOrd="0" destOrd="9" presId="urn:microsoft.com/office/officeart/2005/8/layout/vList5"/>
    <dgm:cxn modelId="{E2E1C68F-06E8-4CA6-87D2-AB0AD8A43E1E}" srcId="{73EB9258-A3DC-499D-BBE1-6C49D3B319D3}" destId="{EFE9E95A-F371-48D3-9579-B12BDCD34DA0}" srcOrd="8" destOrd="0" parTransId="{EF5AFAAC-C7E7-43DB-BDF8-A918B19F4900}" sibTransId="{CCC281CD-21EA-45E5-9CA9-58FFF4682AAF}"/>
    <dgm:cxn modelId="{118F7593-8992-4D94-8780-F38D101A227F}" srcId="{3699CE59-7288-47FF-9216-FDA57975CFAA}" destId="{320276C2-E85B-4301-90C3-40AB79F6879F}" srcOrd="2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5046CF93-A84B-4DBF-AD04-3E3F9BA8FD0E}" srcId="{BDDB9728-343D-4F0E-8A65-E7323F3E1E48}" destId="{629C23CB-9964-4824-A8A4-36C96B06B856}" srcOrd="2" destOrd="0" parTransId="{43421215-4A99-4F69-B8D4-25AAA11DF2D9}" sibTransId="{CA46F30A-B912-46AF-BD2F-00D332FA6923}"/>
    <dgm:cxn modelId="{FB077996-C595-41DB-80DD-3B08D4B3C77A}" srcId="{73EB9258-A3DC-499D-BBE1-6C49D3B319D3}" destId="{A980A323-1E78-477F-97D4-36AC0B184173}" srcOrd="11" destOrd="0" parTransId="{72BBEEAC-E12D-43C3-BFC2-38E9E965C4FB}" sibTransId="{10BABD3C-E64E-478B-B761-3F56D84C4957}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8E80A99F-4867-48D4-BBDE-605B4B0C6D87}" srcId="{3699CE59-7288-47FF-9216-FDA57975CFAA}" destId="{3A42CD1A-0030-474B-A0BE-01EAC729819E}" srcOrd="1" destOrd="0" parTransId="{AF285C36-EFFE-4440-AAEA-E5B45416C48F}" sibTransId="{B8F15063-29C1-4085-BB8D-825D07E14B7E}"/>
    <dgm:cxn modelId="{412844A1-DB7A-45A8-922F-BEC0ED7B2FF0}" srcId="{73EB9258-A3DC-499D-BBE1-6C49D3B319D3}" destId="{8E8A9879-3622-4290-B19D-AA9CAC18BF55}" srcOrd="5" destOrd="0" parTransId="{65118C54-3F32-4014-B4DC-08E3F52A722D}" sibTransId="{01D9A339-A826-4ACC-9B77-C7D01F97376D}"/>
    <dgm:cxn modelId="{58ACE8A3-08C9-43F3-B27A-DE253DD25BDD}" type="presOf" srcId="{66D4C3AC-CC8B-4F81-A01B-66110CF56CA9}" destId="{5EDFBA07-1F14-4A4D-AD37-7F7C156ADD60}" srcOrd="0" destOrd="10" presId="urn:microsoft.com/office/officeart/2005/8/layout/vList5"/>
    <dgm:cxn modelId="{A88D5DA9-3A13-4CE9-871A-309220B3AEF5}" srcId="{73EB9258-A3DC-499D-BBE1-6C49D3B319D3}" destId="{3AC24E36-F750-4025-8824-35DFDCCB3870}" srcOrd="3" destOrd="0" parTransId="{DD7965A4-C877-4832-8B57-F3139A2F66F1}" sibTransId="{3CD6F3A6-BD49-4BFD-8889-9AE824558835}"/>
    <dgm:cxn modelId="{75F37FAA-AB7D-4793-8F78-E5701FC623DF}" type="presOf" srcId="{0E3489A8-329B-4071-807D-60D4B18F9A77}" destId="{5EDFBA07-1F14-4A4D-AD37-7F7C156ADD60}" srcOrd="0" destOrd="4" presId="urn:microsoft.com/office/officeart/2005/8/layout/vList5"/>
    <dgm:cxn modelId="{D3FE36B0-136F-4BA1-878B-9ED9BD9F946B}" type="presOf" srcId="{0A6685E2-CBE4-4B50-A030-4A76721BBCB2}" destId="{5BEC59D1-4184-4AB5-8AE3-7583574D1BE6}" srcOrd="0" destOrd="3" presId="urn:microsoft.com/office/officeart/2005/8/layout/vList5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165CCEBA-7BF8-4734-BD34-4BFB5FB1DB69}" type="presOf" srcId="{0220B45D-5970-42E4-B63C-10A556ACD3E2}" destId="{4FB28831-A087-407A-8252-5C19C1DA3C8C}" srcOrd="0" destOrd="6" presId="urn:microsoft.com/office/officeart/2005/8/layout/vList5"/>
    <dgm:cxn modelId="{DC84E4BB-8E25-48C3-8AA0-A65940C56BE7}" type="presOf" srcId="{93E11C67-030A-4230-B444-C6C22C2EC745}" destId="{4FB28831-A087-407A-8252-5C19C1DA3C8C}" srcOrd="0" destOrd="3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33166EBE-03B6-465F-B694-4F91021C7C86}" type="presOf" srcId="{EFE9E95A-F371-48D3-9579-B12BDCD34DA0}" destId="{5EDFBA07-1F14-4A4D-AD37-7F7C156ADD60}" srcOrd="0" destOrd="8" presId="urn:microsoft.com/office/officeart/2005/8/layout/vList5"/>
    <dgm:cxn modelId="{4B71E1C0-BDC5-43C3-8E7C-0BE1B49EF91D}" type="presOf" srcId="{320276C2-E85B-4301-90C3-40AB79F6879F}" destId="{5BEC59D1-4184-4AB5-8AE3-7583574D1BE6}" srcOrd="0" destOrd="2" presId="urn:microsoft.com/office/officeart/2005/8/layout/vList5"/>
    <dgm:cxn modelId="{BE4C87CB-4E8C-41AB-B804-2F658352A13A}" srcId="{BDDB9728-343D-4F0E-8A65-E7323F3E1E48}" destId="{DA364F3B-9928-49B4-AD2E-FE1B3639074C}" srcOrd="4" destOrd="0" parTransId="{C84451B4-E61E-442E-9972-C806453530E1}" sibTransId="{00382109-A313-4CBC-A2AC-3552D1CC7A67}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A7B010D0-5A76-4010-91D9-0C0CF670D2E6}" srcId="{BDDB9728-343D-4F0E-8A65-E7323F3E1E48}" destId="{EE3D9F46-DB00-4919-BC1D-A479F098464F}" srcOrd="8" destOrd="0" parTransId="{402487A7-8CEA-4E17-A669-BEBD2B0DBC7D}" sibTransId="{DBED69AA-7EB6-4620-8DEF-73D0E0937D32}"/>
    <dgm:cxn modelId="{2FBA35D7-3F72-44B4-AC85-255E4A587187}" srcId="{3699CE59-7288-47FF-9216-FDA57975CFAA}" destId="{B1DF7D71-3FE2-494E-8D2E-4A2B09D16260}" srcOrd="4" destOrd="0" parTransId="{E59536C9-FFA3-4A73-AB60-3D409523998F}" sibTransId="{94D089EE-B1A7-4FAB-B7A6-0D8B6A8E385D}"/>
    <dgm:cxn modelId="{FC2CAADE-58FB-4656-9AF8-D262FF6FB781}" srcId="{73EB9258-A3DC-499D-BBE1-6C49D3B319D3}" destId="{5E715B0B-7980-43AA-9A08-52260C981610}" srcOrd="6" destOrd="0" parTransId="{05673B4B-1F93-44A3-A27B-E61DD73CF134}" sibTransId="{158F9CE3-DDD7-4958-A535-020A2F9F074A}"/>
    <dgm:cxn modelId="{6D95BEDF-0A74-4513-960B-2402D59DC0AF}" type="presOf" srcId="{781903CC-3839-4392-B8E5-1ED4107A5BA8}" destId="{5EDFBA07-1F14-4A4D-AD37-7F7C156ADD60}" srcOrd="0" destOrd="1" presId="urn:microsoft.com/office/officeart/2005/8/layout/vList5"/>
    <dgm:cxn modelId="{6E117FE6-AEE2-4DBC-A049-F91B6239CA7B}" type="presOf" srcId="{DA364F3B-9928-49B4-AD2E-FE1B3639074C}" destId="{4FB28831-A087-407A-8252-5C19C1DA3C8C}" srcOrd="0" destOrd="4" presId="urn:microsoft.com/office/officeart/2005/8/layout/vList5"/>
    <dgm:cxn modelId="{0B012BE7-D192-4896-996B-B31B2E525AF7}" type="presOf" srcId="{629C23CB-9964-4824-A8A4-36C96B06B856}" destId="{4FB28831-A087-407A-8252-5C19C1DA3C8C}" srcOrd="0" destOrd="2" presId="urn:microsoft.com/office/officeart/2005/8/layout/vList5"/>
    <dgm:cxn modelId="{1994DAEB-AEE6-4AA3-A250-A8D33BD45986}" srcId="{73EB9258-A3DC-499D-BBE1-6C49D3B319D3}" destId="{31D330DB-E541-4E96-B291-7BAC73BD1D3D}" srcOrd="7" destOrd="0" parTransId="{DECD50E5-2640-4EE4-885C-97B08902CFD6}" sibTransId="{2AB25D9B-B47A-4724-A7F3-7EF37103A52E}"/>
    <dgm:cxn modelId="{4814E4EF-BE06-48DA-A025-846F982EC95B}" srcId="{73EB9258-A3DC-499D-BBE1-6C49D3B319D3}" destId="{66D4C3AC-CC8B-4F81-A01B-66110CF56CA9}" srcOrd="10" destOrd="0" parTransId="{17AA9F36-A77D-4BA5-81EF-A68901E65A5B}" sibTransId="{785801D0-8138-453C-B706-D7918769F2E2}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  <a:cs typeface="Arial" panose="020B0604020202020204" pitchFamily="34" charset="0"/>
            </a:rPr>
            <a:t>Oficina de Almacén (3) Planes de Mejora.</a:t>
          </a:r>
          <a:endParaRPr lang="es-CO" sz="12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Seccional Girardot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Seccional Ubaté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Talento Humano.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781903CC-3839-4392-B8E5-1ED4107A5BA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Contabilidad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2CA4284-C2F5-4A42-A5BB-9717906AFD01}" type="parTrans" cxnId="{4318B738-447D-447F-8B8D-22DED9ED9F2D}">
      <dgm:prSet/>
      <dgm:spPr/>
      <dgm:t>
        <a:bodyPr/>
        <a:lstStyle/>
        <a:p>
          <a:endParaRPr lang="es-CO"/>
        </a:p>
      </dgm:t>
    </dgm:pt>
    <dgm:pt modelId="{7FA05EE7-733A-47BB-B979-0BD90346F94E}" type="sibTrans" cxnId="{4318B738-447D-447F-8B8D-22DED9ED9F2D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Zipaquirá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3AC24E36-F750-4025-8824-35DFDCCB387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Seccional Girardot (2) Planes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DD7965A4-C877-4832-8B57-F3139A2F66F1}" type="parTrans" cxnId="{A88D5DA9-3A13-4CE9-871A-309220B3AEF5}">
      <dgm:prSet/>
      <dgm:spPr/>
      <dgm:t>
        <a:bodyPr/>
        <a:lstStyle/>
        <a:p>
          <a:endParaRPr lang="es-CO"/>
        </a:p>
      </dgm:t>
    </dgm:pt>
    <dgm:pt modelId="{3CD6F3A6-BD49-4BFD-8889-9AE824558835}" type="sibTrans" cxnId="{A88D5DA9-3A13-4CE9-871A-309220B3AEF5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Soacha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Presupuesto.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B2CD2437-48AB-4614-830E-C8000D88720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Seguridad y Salud en el trabajo.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204BBFD0-F854-4384-B69F-C3D7922F043E}" type="parTrans" cxnId="{86A49EAD-BF83-46F6-AD36-23F0C07F01CE}">
      <dgm:prSet/>
      <dgm:spPr/>
      <dgm:t>
        <a:bodyPr/>
        <a:lstStyle/>
        <a:p>
          <a:endParaRPr lang="es-CO"/>
        </a:p>
      </dgm:t>
    </dgm:pt>
    <dgm:pt modelId="{13889316-CBB6-4350-A81C-B55A72C4FA20}" type="sibTrans" cxnId="{86A49EAD-BF83-46F6-AD36-23F0C07F01CE}">
      <dgm:prSet/>
      <dgm:spPr/>
      <dgm:t>
        <a:bodyPr/>
        <a:lstStyle/>
        <a:p>
          <a:endParaRPr lang="es-CO"/>
        </a:p>
      </dgm:t>
    </dgm:pt>
    <dgm:pt modelId="{6E1DAAD5-FA01-45BB-B41A-2D54847993A9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Soacha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F8630A84-F960-4B58-ADD6-CFEFD5C51E59}" type="parTrans" cxnId="{F3536C04-B5BF-4E0C-AA35-C759F1191B90}">
      <dgm:prSet/>
      <dgm:spPr/>
    </dgm:pt>
    <dgm:pt modelId="{6F2FB71B-A5E9-44F3-A7F1-03766CF6CA9A}" type="sibTrans" cxnId="{F3536C04-B5BF-4E0C-AA35-C759F1191B90}">
      <dgm:prSet/>
      <dgm:spPr/>
    </dgm:pt>
    <dgm:pt modelId="{4284619D-614C-49D9-98B8-23D37F4B5B8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Financiera.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68E4FA3-C2CD-49CB-87FD-E41323EC0462}" type="parTrans" cxnId="{C6581C41-10C1-4BF2-BA32-735B09EC5A07}">
      <dgm:prSet/>
      <dgm:spPr/>
    </dgm:pt>
    <dgm:pt modelId="{35C73F17-3F63-4455-9763-F7A36384254F}" type="sibTrans" cxnId="{C6581C41-10C1-4BF2-BA32-735B09EC5A07}">
      <dgm:prSet/>
      <dgm:spPr/>
    </dgm:pt>
    <dgm:pt modelId="{1DF0F95E-3B3D-4D29-BB62-FECFEDA1A99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Recursos Físicos y Servicios Generales.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FB4D6AB-7028-43B9-B326-984D30E887F0}" type="parTrans" cxnId="{F9BFA336-7E48-49E3-A40E-39D105A2E414}">
      <dgm:prSet/>
      <dgm:spPr/>
    </dgm:pt>
    <dgm:pt modelId="{64C87844-4C80-478A-A257-AD04915579E4}" type="sibTrans" cxnId="{F9BFA336-7E48-49E3-A40E-39D105A2E414}">
      <dgm:prSet/>
      <dgm:spPr/>
    </dgm:pt>
    <dgm:pt modelId="{51483DC7-A417-4D19-989D-29315D033F7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Chía.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C808038-F067-44DA-A570-7D26FAEAB18F}" type="parTrans" cxnId="{9BB4C5E1-879C-40B5-B151-94EDDF3455C5}">
      <dgm:prSet/>
      <dgm:spPr/>
    </dgm:pt>
    <dgm:pt modelId="{79F67CF5-568F-4852-AF9E-813EB68B78C0}" type="sibTrans" cxnId="{9BB4C5E1-879C-40B5-B151-94EDDF3455C5}">
      <dgm:prSet/>
      <dgm:spPr/>
    </dgm:pt>
    <dgm:pt modelId="{4F2E6CF9-8E01-4424-B5F9-345BB6B48F08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Extensión Facatativá.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C1599A4-CEEF-4E11-BFE8-54C4A6B685AB}" type="parTrans" cxnId="{DA159C7F-47D3-4D88-A24C-D47A41F3FE3C}">
      <dgm:prSet/>
      <dgm:spPr/>
    </dgm:pt>
    <dgm:pt modelId="{2363A3EC-E34D-4FCC-9671-A2F12E8A8071}" type="sibTrans" cxnId="{DA159C7F-47D3-4D88-A24C-D47A41F3FE3C}">
      <dgm:prSet/>
      <dgm:spPr/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10004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F3536C04-B5BF-4E0C-AA35-C759F1191B90}" srcId="{73EB9258-A3DC-499D-BBE1-6C49D3B319D3}" destId="{6E1DAAD5-FA01-45BB-B41A-2D54847993A9}" srcOrd="4" destOrd="0" parTransId="{F8630A84-F960-4B58-ADD6-CFEFD5C51E59}" sibTransId="{6F2FB71B-A5E9-44F3-A7F1-03766CF6CA9A}"/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7B33EE11-9A42-413D-9AF3-D58AE4D78BCB}" type="presOf" srcId="{3AC24E36-F750-4025-8824-35DFDCCB3870}" destId="{5EDFBA07-1F14-4A4D-AD37-7F7C156ADD60}" srcOrd="0" destOrd="3" presId="urn:microsoft.com/office/officeart/2005/8/layout/vList5"/>
    <dgm:cxn modelId="{E67BA81F-B7CF-4A3D-8CDE-F7940FA63D94}" srcId="{BDDB9728-343D-4F0E-8A65-E7323F3E1E48}" destId="{93E11C67-030A-4230-B444-C6C22C2EC745}" srcOrd="2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F9BFA336-7E48-49E3-A40E-39D105A2E414}" srcId="{3699CE59-7288-47FF-9216-FDA57975CFAA}" destId="{1DF0F95E-3B3D-4D29-BB62-FECFEDA1A998}" srcOrd="4" destOrd="0" parTransId="{6FB4D6AB-7028-43B9-B326-984D30E887F0}" sibTransId="{64C87844-4C80-478A-A257-AD04915579E4}"/>
    <dgm:cxn modelId="{4318B738-447D-447F-8B8D-22DED9ED9F2D}" srcId="{73EB9258-A3DC-499D-BBE1-6C49D3B319D3}" destId="{781903CC-3839-4392-B8E5-1ED4107A5BA8}" srcOrd="1" destOrd="0" parTransId="{02CA4284-C2F5-4A42-A5BB-9717906AFD01}" sibTransId="{7FA05EE7-733A-47BB-B979-0BD90346F94E}"/>
    <dgm:cxn modelId="{97A9983D-A644-40B1-B6AB-397A65CBBCE4}" srcId="{73EB9258-A3DC-499D-BBE1-6C49D3B319D3}" destId="{E7AFA72A-E323-44DE-B2F1-BAD51C9AD512}" srcOrd="2" destOrd="0" parTransId="{9F54C40B-3BDC-4402-A34A-8125DBA81C57}" sibTransId="{1259D12A-E302-4AE2-8236-B7C05800941F}"/>
    <dgm:cxn modelId="{D747AB3E-FE0E-405A-8B5D-075EF4D42A41}" type="presOf" srcId="{B2CD2437-48AB-4614-830E-C8000D887207}" destId="{5BEC59D1-4184-4AB5-8AE3-7583574D1BE6}" srcOrd="0" destOrd="2" presId="urn:microsoft.com/office/officeart/2005/8/layout/vList5"/>
    <dgm:cxn modelId="{C6581C41-10C1-4BF2-BA32-735B09EC5A07}" srcId="{3699CE59-7288-47FF-9216-FDA57975CFAA}" destId="{4284619D-614C-49D9-98B8-23D37F4B5B87}" srcOrd="3" destOrd="0" parTransId="{A68E4FA3-C2CD-49CB-87FD-E41323EC0462}" sibTransId="{35C73F17-3F63-4455-9763-F7A36384254F}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A159C7F-47D3-4D88-A24C-D47A41F3FE3C}" srcId="{3699CE59-7288-47FF-9216-FDA57975CFAA}" destId="{4F2E6CF9-8E01-4424-B5F9-345BB6B48F08}" srcOrd="6" destOrd="0" parTransId="{6C1599A4-CEEF-4E11-BFE8-54C4A6B685AB}" sibTransId="{2363A3EC-E34D-4FCC-9671-A2F12E8A8071}"/>
    <dgm:cxn modelId="{EC41F780-62E2-410D-A7E4-69D074757D7F}" type="presOf" srcId="{4F2E6CF9-8E01-4424-B5F9-345BB6B48F08}" destId="{5BEC59D1-4184-4AB5-8AE3-7583574D1BE6}" srcOrd="0" destOrd="6" presId="urn:microsoft.com/office/officeart/2005/8/layout/vList5"/>
    <dgm:cxn modelId="{D6B13282-FFE2-4863-BE49-39FA235E470B}" type="presOf" srcId="{E7AFA72A-E323-44DE-B2F1-BAD51C9AD512}" destId="{5EDFBA07-1F14-4A4D-AD37-7F7C156ADD60}" srcOrd="0" destOrd="2" presId="urn:microsoft.com/office/officeart/2005/8/layout/vList5"/>
    <dgm:cxn modelId="{46445C90-78A5-490F-8BCB-245DD312FF27}" type="presOf" srcId="{6E1DAAD5-FA01-45BB-B41A-2D54847993A9}" destId="{5EDFBA07-1F14-4A4D-AD37-7F7C156ADD60}" srcOrd="0" destOrd="4" presId="urn:microsoft.com/office/officeart/2005/8/layout/vList5"/>
    <dgm:cxn modelId="{118F7593-8992-4D94-8780-F38D101A227F}" srcId="{3699CE59-7288-47FF-9216-FDA57975CFAA}" destId="{320276C2-E85B-4301-90C3-40AB79F6879F}" srcOrd="1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4E64839F-B0DF-4AD3-AEF0-0ABF816802AB}" type="presOf" srcId="{51483DC7-A417-4D19-989D-29315D033F77}" destId="{5BEC59D1-4184-4AB5-8AE3-7583574D1BE6}" srcOrd="0" destOrd="5" presId="urn:microsoft.com/office/officeart/2005/8/layout/vList5"/>
    <dgm:cxn modelId="{A88D5DA9-3A13-4CE9-871A-309220B3AEF5}" srcId="{73EB9258-A3DC-499D-BBE1-6C49D3B319D3}" destId="{3AC24E36-F750-4025-8824-35DFDCCB3870}" srcOrd="3" destOrd="0" parTransId="{DD7965A4-C877-4832-8B57-F3139A2F66F1}" sibTransId="{3CD6F3A6-BD49-4BFD-8889-9AE824558835}"/>
    <dgm:cxn modelId="{86A49EAD-BF83-46F6-AD36-23F0C07F01CE}" srcId="{3699CE59-7288-47FF-9216-FDA57975CFAA}" destId="{B2CD2437-48AB-4614-830E-C8000D887207}" srcOrd="2" destOrd="0" parTransId="{204BBFD0-F854-4384-B69F-C3D7922F043E}" sibTransId="{13889316-CBB6-4350-A81C-B55A72C4FA20}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DC84E4BB-8E25-48C3-8AA0-A65940C56BE7}" type="presOf" srcId="{93E11C67-030A-4230-B444-C6C22C2EC745}" destId="{4FB28831-A087-407A-8252-5C19C1DA3C8C}" srcOrd="0" destOrd="2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4B71E1C0-BDC5-43C3-8E7C-0BE1B49EF91D}" type="presOf" srcId="{320276C2-E85B-4301-90C3-40AB79F6879F}" destId="{5BEC59D1-4184-4AB5-8AE3-7583574D1BE6}" srcOrd="0" destOrd="1" presId="urn:microsoft.com/office/officeart/2005/8/layout/vList5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FAF015D7-82A4-47E0-9C53-5953C002DD24}" type="presOf" srcId="{4284619D-614C-49D9-98B8-23D37F4B5B87}" destId="{5BEC59D1-4184-4AB5-8AE3-7583574D1BE6}" srcOrd="0" destOrd="3" presId="urn:microsoft.com/office/officeart/2005/8/layout/vList5"/>
    <dgm:cxn modelId="{6D95BEDF-0A74-4513-960B-2402D59DC0AF}" type="presOf" srcId="{781903CC-3839-4392-B8E5-1ED4107A5BA8}" destId="{5EDFBA07-1F14-4A4D-AD37-7F7C156ADD60}" srcOrd="0" destOrd="1" presId="urn:microsoft.com/office/officeart/2005/8/layout/vList5"/>
    <dgm:cxn modelId="{9BB4C5E1-879C-40B5-B151-94EDDF3455C5}" srcId="{3699CE59-7288-47FF-9216-FDA57975CFAA}" destId="{51483DC7-A417-4D19-989D-29315D033F77}" srcOrd="5" destOrd="0" parTransId="{AC808038-F067-44DA-A570-7D26FAEAB18F}" sibTransId="{79F67CF5-568F-4852-AF9E-813EB68B78C0}"/>
    <dgm:cxn modelId="{204A43F4-2C95-4035-91E8-BD4435E937FC}" type="presOf" srcId="{1DF0F95E-3B3D-4D29-BB62-FECFEDA1A998}" destId="{5BEC59D1-4184-4AB5-8AE3-7583574D1BE6}" srcOrd="0" destOrd="4" presId="urn:microsoft.com/office/officeart/2005/8/layout/vList5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FB5A5E-A5C7-4D6C-A360-751FD98045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3EB9258-A3DC-499D-BBE1-6C49D3B319D3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dirty="0">
            <a:solidFill>
              <a:schemeClr val="bg1"/>
            </a:solidFill>
          </a:endParaRPr>
        </a:p>
      </dgm:t>
    </dgm:pt>
    <dgm:pt modelId="{4C9A237D-EC66-48D4-B7E7-5457A6E0385E}" type="parTrans" cxnId="{B931FC31-E2C3-4196-B5EE-B0084AF9111A}">
      <dgm:prSet/>
      <dgm:spPr/>
      <dgm:t>
        <a:bodyPr/>
        <a:lstStyle/>
        <a:p>
          <a:endParaRPr lang="es-CO"/>
        </a:p>
      </dgm:t>
    </dgm:pt>
    <dgm:pt modelId="{420AD8FB-BE0E-4B37-8EED-0EB162938F1E}" type="sibTrans" cxnId="{B931FC31-E2C3-4196-B5EE-B0084AF9111A}">
      <dgm:prSet/>
      <dgm:spPr/>
      <dgm:t>
        <a:bodyPr/>
        <a:lstStyle/>
        <a:p>
          <a:endParaRPr lang="es-CO"/>
        </a:p>
      </dgm:t>
    </dgm:pt>
    <dgm:pt modelId="{E7CFEB62-AC08-449F-B550-16BCF0836910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  <a:cs typeface="Arial" panose="020B0604020202020204" pitchFamily="34" charset="0"/>
            </a:rPr>
            <a:t>Dirección de Planeación Institucional (1) Plan de Mejora.</a:t>
          </a:r>
          <a:endParaRPr lang="es-CO" sz="1200" dirty="0">
            <a:latin typeface="Century Gothic" panose="020B0502020202020204" pitchFamily="34" charset="0"/>
            <a:cs typeface="Arial" panose="020B0604020202020204" pitchFamily="34" charset="0"/>
          </a:endParaRPr>
        </a:p>
      </dgm:t>
    </dgm:pt>
    <dgm:pt modelId="{4442CBCC-E2C3-472E-A69F-DAB6AB2BD010}" type="parTrans" cxnId="{93D70F9C-AE0D-4C6C-8A3F-D7CAE495DB12}">
      <dgm:prSet/>
      <dgm:spPr/>
      <dgm:t>
        <a:bodyPr/>
        <a:lstStyle/>
        <a:p>
          <a:endParaRPr lang="es-CO"/>
        </a:p>
      </dgm:t>
    </dgm:pt>
    <dgm:pt modelId="{DC53DCE1-51D4-44C5-ADBF-FAD3368C5ACB}" type="sibTrans" cxnId="{93D70F9C-AE0D-4C6C-8A3F-D7CAE495DB12}">
      <dgm:prSet/>
      <dgm:spPr/>
      <dgm:t>
        <a:bodyPr/>
        <a:lstStyle/>
        <a:p>
          <a:endParaRPr lang="es-CO"/>
        </a:p>
      </dgm:t>
    </dgm:pt>
    <dgm:pt modelId="{BDDB9728-343D-4F0E-8A65-E7323F3E1E48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dirty="0">
            <a:solidFill>
              <a:schemeClr val="bg1"/>
            </a:solidFill>
          </a:endParaRPr>
        </a:p>
      </dgm:t>
    </dgm:pt>
    <dgm:pt modelId="{E93E93ED-DAF3-41FB-8807-50EEB821DA4E}" type="parTrans" cxnId="{C7A0F7BC-5843-415D-8C85-FE3B290DCAC4}">
      <dgm:prSet/>
      <dgm:spPr/>
      <dgm:t>
        <a:bodyPr/>
        <a:lstStyle/>
        <a:p>
          <a:endParaRPr lang="es-CO"/>
        </a:p>
      </dgm:t>
    </dgm:pt>
    <dgm:pt modelId="{AD3C0465-CA68-44E8-9BAD-90753CA07687}" type="sibTrans" cxnId="{C7A0F7BC-5843-415D-8C85-FE3B290DCAC4}">
      <dgm:prSet/>
      <dgm:spPr/>
      <dgm:t>
        <a:bodyPr/>
        <a:lstStyle/>
        <a:p>
          <a:endParaRPr lang="es-CO"/>
        </a:p>
      </dgm:t>
    </dgm:pt>
    <dgm:pt modelId="{E0BD892B-6C8C-4B99-AA3D-D644828F36E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E45673FC-6B3F-4867-AC26-F2113267B6F7}" type="parTrans" cxnId="{A37D4025-B25C-4CEF-93B2-A2CB108794BE}">
      <dgm:prSet/>
      <dgm:spPr/>
      <dgm:t>
        <a:bodyPr/>
        <a:lstStyle/>
        <a:p>
          <a:endParaRPr lang="es-CO"/>
        </a:p>
      </dgm:t>
    </dgm:pt>
    <dgm:pt modelId="{6DDC014D-6C80-4E50-9470-FF1C941EB1AE}" type="sibTrans" cxnId="{A37D4025-B25C-4CEF-93B2-A2CB108794BE}">
      <dgm:prSet/>
      <dgm:spPr/>
      <dgm:t>
        <a:bodyPr/>
        <a:lstStyle/>
        <a:p>
          <a:endParaRPr lang="es-CO"/>
        </a:p>
      </dgm:t>
    </dgm:pt>
    <dgm:pt modelId="{E38564F2-6BCE-42D2-8D82-D7306C22E273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Control Disciplinario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57597BA-5BE9-4A3C-9D1A-D0AB92915BB4}" type="parTrans" cxnId="{21F1707F-1537-40BA-98BF-A59C52D26157}">
      <dgm:prSet/>
      <dgm:spPr/>
      <dgm:t>
        <a:bodyPr/>
        <a:lstStyle/>
        <a:p>
          <a:endParaRPr lang="es-CO"/>
        </a:p>
      </dgm:t>
    </dgm:pt>
    <dgm:pt modelId="{B2C3DA77-BBFB-4A49-8BB1-ABCDDACB3E7A}" type="sibTrans" cxnId="{21F1707F-1537-40BA-98BF-A59C52D26157}">
      <dgm:prSet/>
      <dgm:spPr/>
      <dgm:t>
        <a:bodyPr/>
        <a:lstStyle/>
        <a:p>
          <a:endParaRPr lang="es-CO"/>
        </a:p>
      </dgm:t>
    </dgm:pt>
    <dgm:pt modelId="{3699CE59-7288-47FF-9216-FDA57975CFAA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dirty="0">
            <a:solidFill>
              <a:schemeClr val="bg1"/>
            </a:solidFill>
          </a:endParaRPr>
        </a:p>
      </dgm:t>
    </dgm:pt>
    <dgm:pt modelId="{FBFFFF95-15A2-45A0-AE03-00BD1F5409D7}" type="parTrans" cxnId="{7E85CE21-8762-4673-8D18-F2A101914FB6}">
      <dgm:prSet/>
      <dgm:spPr/>
      <dgm:t>
        <a:bodyPr/>
        <a:lstStyle/>
        <a:p>
          <a:endParaRPr lang="es-CO"/>
        </a:p>
      </dgm:t>
    </dgm:pt>
    <dgm:pt modelId="{7B971E9E-5C97-413B-A95B-97415AD18996}" type="sibTrans" cxnId="{7E85CE21-8762-4673-8D18-F2A101914FB6}">
      <dgm:prSet/>
      <dgm:spPr/>
      <dgm:t>
        <a:bodyPr/>
        <a:lstStyle/>
        <a:p>
          <a:endParaRPr lang="es-CO"/>
        </a:p>
      </dgm:t>
    </dgm:pt>
    <dgm:pt modelId="{BF388AA6-4291-42E0-833E-6386FE33A47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Asesora de Comunicaciones.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2C5117A-9624-4616-BAFE-52A16CA60F4E}" type="parTrans" cxnId="{9DD98567-A6FD-42D4-B2EA-948A92BEABEE}">
      <dgm:prSet/>
      <dgm:spPr/>
      <dgm:t>
        <a:bodyPr/>
        <a:lstStyle/>
        <a:p>
          <a:endParaRPr lang="es-CO"/>
        </a:p>
      </dgm:t>
    </dgm:pt>
    <dgm:pt modelId="{91325B1E-13D9-4521-9686-A3126DE03E72}" type="sibTrans" cxnId="{9DD98567-A6FD-42D4-B2EA-948A92BEABEE}">
      <dgm:prSet/>
      <dgm:spPr/>
      <dgm:t>
        <a:bodyPr/>
        <a:lstStyle/>
        <a:p>
          <a:endParaRPr lang="es-CO"/>
        </a:p>
      </dgm:t>
    </dgm:pt>
    <dgm:pt modelId="{3A42CD1A-0030-474B-A0BE-01EAC729819E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Sistema de Gestión Ambiental.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AF285C36-EFFE-4440-AAEA-E5B45416C48F}" type="parTrans" cxnId="{8E80A99F-4867-48D4-BBDE-605B4B0C6D87}">
      <dgm:prSet/>
      <dgm:spPr/>
      <dgm:t>
        <a:bodyPr/>
        <a:lstStyle/>
        <a:p>
          <a:endParaRPr lang="es-CO"/>
        </a:p>
      </dgm:t>
    </dgm:pt>
    <dgm:pt modelId="{B8F15063-29C1-4085-BB8D-825D07E14B7E}" type="sibTrans" cxnId="{8E80A99F-4867-48D4-BBDE-605B4B0C6D87}">
      <dgm:prSet/>
      <dgm:spPr/>
      <dgm:t>
        <a:bodyPr/>
        <a:lstStyle/>
        <a:p>
          <a:endParaRPr lang="es-CO"/>
        </a:p>
      </dgm:t>
    </dgm:pt>
    <dgm:pt modelId="{E7AFA72A-E323-44DE-B2F1-BAD51C9AD512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Control Interno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9F54C40B-3BDC-4402-A34A-8125DBA81C57}" type="parTrans" cxnId="{97A9983D-A644-40B1-B6AB-397A65CBBCE4}">
      <dgm:prSet/>
      <dgm:spPr/>
      <dgm:t>
        <a:bodyPr/>
        <a:lstStyle/>
        <a:p>
          <a:endParaRPr lang="es-CO"/>
        </a:p>
      </dgm:t>
    </dgm:pt>
    <dgm:pt modelId="{1259D12A-E302-4AE2-8236-B7C05800941F}" type="sibTrans" cxnId="{97A9983D-A644-40B1-B6AB-397A65CBBCE4}">
      <dgm:prSet/>
      <dgm:spPr/>
      <dgm:t>
        <a:bodyPr/>
        <a:lstStyle/>
        <a:p>
          <a:endParaRPr lang="es-CO"/>
        </a:p>
      </dgm:t>
    </dgm:pt>
    <dgm:pt modelId="{93E11C67-030A-4230-B444-C6C22C2EC745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Archivo y Correspondencia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63C11DE6-96CA-45D7-962B-48EAECC9A6E5}" type="parTrans" cxnId="{E67BA81F-B7CF-4A3D-8CDE-F7940FA63D94}">
      <dgm:prSet/>
      <dgm:spPr/>
      <dgm:t>
        <a:bodyPr/>
        <a:lstStyle/>
        <a:p>
          <a:endParaRPr lang="es-CO"/>
        </a:p>
      </dgm:t>
    </dgm:pt>
    <dgm:pt modelId="{ED7276F3-C022-4DB9-AC94-BECD7EE1F420}" type="sibTrans" cxnId="{E67BA81F-B7CF-4A3D-8CDE-F7940FA63D94}">
      <dgm:prSet/>
      <dgm:spPr/>
      <dgm:t>
        <a:bodyPr/>
        <a:lstStyle/>
        <a:p>
          <a:endParaRPr lang="es-CO"/>
        </a:p>
      </dgm:t>
    </dgm:pt>
    <dgm:pt modelId="{320276C2-E85B-4301-90C3-40AB79F6879F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Sistemas y Tecnología.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4949A018-8E6C-4EEB-B0A8-B65C18C36C4B}" type="parTrans" cxnId="{118F7593-8992-4D94-8780-F38D101A227F}">
      <dgm:prSet/>
      <dgm:spPr/>
      <dgm:t>
        <a:bodyPr/>
        <a:lstStyle/>
        <a:p>
          <a:endParaRPr lang="es-CO"/>
        </a:p>
      </dgm:t>
    </dgm:pt>
    <dgm:pt modelId="{BCEFCB19-9A57-4614-B7A7-512F9876555B}" type="sibTrans" cxnId="{118F7593-8992-4D94-8780-F38D101A227F}">
      <dgm:prSet/>
      <dgm:spPr/>
      <dgm:t>
        <a:bodyPr/>
        <a:lstStyle/>
        <a:p>
          <a:endParaRPr lang="es-CO"/>
        </a:p>
      </dgm:t>
    </dgm:pt>
    <dgm:pt modelId="{70D54A60-2A72-4286-9FA1-680078B4217B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de Control Interno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8625AF1-FE2D-4EEB-B34C-7DFAB12228E1}" type="parTrans" cxnId="{6621CC12-905B-46B8-8992-2328D329F75F}">
      <dgm:prSet/>
      <dgm:spPr/>
      <dgm:t>
        <a:bodyPr/>
        <a:lstStyle/>
        <a:p>
          <a:endParaRPr lang="es-CO"/>
        </a:p>
      </dgm:t>
    </dgm:pt>
    <dgm:pt modelId="{A4FDCC0C-A878-41A8-A28C-39B3F407D4C9}" type="sibTrans" cxnId="{6621CC12-905B-46B8-8992-2328D329F75F}">
      <dgm:prSet/>
      <dgm:spPr/>
      <dgm:t>
        <a:bodyPr/>
        <a:lstStyle/>
        <a:p>
          <a:endParaRPr lang="es-CO"/>
        </a:p>
      </dgm:t>
    </dgm:pt>
    <dgm:pt modelId="{5097EA54-5588-46CD-9EEB-4CF86CDDD7FA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Calidad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7249DA96-B3C4-4E55-8A6F-82C460FAA360}" type="parTrans" cxnId="{C525EDE4-D7E4-44B2-AA6A-86E892AA9C55}">
      <dgm:prSet/>
      <dgm:spPr/>
      <dgm:t>
        <a:bodyPr/>
        <a:lstStyle/>
        <a:p>
          <a:endParaRPr lang="es-CO"/>
        </a:p>
      </dgm:t>
    </dgm:pt>
    <dgm:pt modelId="{E72D429F-BADE-402E-87B0-EC14F0D0CEDC}" type="sibTrans" cxnId="{C525EDE4-D7E4-44B2-AA6A-86E892AA9C55}">
      <dgm:prSet/>
      <dgm:spPr/>
      <dgm:t>
        <a:bodyPr/>
        <a:lstStyle/>
        <a:p>
          <a:endParaRPr lang="es-CO"/>
        </a:p>
      </dgm:t>
    </dgm:pt>
    <dgm:pt modelId="{07933919-F33B-4005-B0E7-289B73946647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Dirección Jurídica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0A138FE9-9703-4AA0-8ED9-661035BD81E8}" type="parTrans" cxnId="{191FCA1E-E60D-4E85-87DB-4249D527937F}">
      <dgm:prSet/>
      <dgm:spPr/>
    </dgm:pt>
    <dgm:pt modelId="{BCCD3A3E-D4A5-4696-B511-70D7FFECFA5D}" type="sibTrans" cxnId="{191FCA1E-E60D-4E85-87DB-4249D527937F}">
      <dgm:prSet/>
      <dgm:spPr/>
    </dgm:pt>
    <dgm:pt modelId="{6F75B332-4B2E-490C-A659-6A87DC882B0D}">
      <dgm:prSet phldrT="[Texto]" custT="1"/>
      <dgm:spPr/>
      <dgm:t>
        <a:bodyPr/>
        <a:lstStyle/>
        <a:p>
          <a:r>
            <a:rPr lang="es-ES" sz="1200" dirty="0">
              <a:latin typeface="Century Gothic" panose="020B0502020202020204" pitchFamily="34" charset="0"/>
            </a:rPr>
            <a:t>Oficina de Admisiones y Registro (1) Plan de Mejora.</a:t>
          </a:r>
          <a:endParaRPr lang="es-CO" sz="1200" dirty="0">
            <a:latin typeface="Century Gothic" panose="020B0502020202020204" pitchFamily="34" charset="0"/>
          </a:endParaRPr>
        </a:p>
      </dgm:t>
    </dgm:pt>
    <dgm:pt modelId="{39FA05B2-86FB-4EDF-9898-43E3578D6918}" type="parTrans" cxnId="{BE8416FA-8897-4039-935A-9E80575EDB5E}">
      <dgm:prSet/>
      <dgm:spPr/>
    </dgm:pt>
    <dgm:pt modelId="{248392C6-D40F-47CA-9615-D8323472F56C}" type="sibTrans" cxnId="{BE8416FA-8897-4039-935A-9E80575EDB5E}">
      <dgm:prSet/>
      <dgm:spPr/>
    </dgm:pt>
    <dgm:pt modelId="{6ECC9BB0-EAD6-4F11-B748-FE3918E39873}" type="pres">
      <dgm:prSet presAssocID="{5EFB5A5E-A5C7-4D6C-A360-751FD98045B4}" presName="Name0" presStyleCnt="0">
        <dgm:presLayoutVars>
          <dgm:dir/>
          <dgm:animLvl val="lvl"/>
          <dgm:resizeHandles val="exact"/>
        </dgm:presLayoutVars>
      </dgm:prSet>
      <dgm:spPr/>
    </dgm:pt>
    <dgm:pt modelId="{6298261A-1F2F-41E1-9E8A-4057A03A24A4}" type="pres">
      <dgm:prSet presAssocID="{73EB9258-A3DC-499D-BBE1-6C49D3B319D3}" presName="linNode" presStyleCnt="0"/>
      <dgm:spPr/>
    </dgm:pt>
    <dgm:pt modelId="{CFFB794A-942B-4F3A-B912-02064298F26C}" type="pres">
      <dgm:prSet presAssocID="{73EB9258-A3DC-499D-BBE1-6C49D3B319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EDFBA07-1F14-4A4D-AD37-7F7C156ADD60}" type="pres">
      <dgm:prSet presAssocID="{73EB9258-A3DC-499D-BBE1-6C49D3B319D3}" presName="descendantText" presStyleLbl="alignAccFollowNode1" presStyleIdx="0" presStyleCnt="3">
        <dgm:presLayoutVars>
          <dgm:bulletEnabled val="1"/>
        </dgm:presLayoutVars>
      </dgm:prSet>
      <dgm:spPr/>
    </dgm:pt>
    <dgm:pt modelId="{8526A946-97B1-4B03-8961-7970D361CB0F}" type="pres">
      <dgm:prSet presAssocID="{420AD8FB-BE0E-4B37-8EED-0EB162938F1E}" presName="sp" presStyleCnt="0"/>
      <dgm:spPr/>
    </dgm:pt>
    <dgm:pt modelId="{1BEFEEF1-F64A-4BB3-A6D3-B192EBBE1553}" type="pres">
      <dgm:prSet presAssocID="{BDDB9728-343D-4F0E-8A65-E7323F3E1E48}" presName="linNode" presStyleCnt="0"/>
      <dgm:spPr/>
    </dgm:pt>
    <dgm:pt modelId="{85A0A11B-C695-4593-BBBE-F86C1923EBAA}" type="pres">
      <dgm:prSet presAssocID="{BDDB9728-343D-4F0E-8A65-E7323F3E1E48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FB28831-A087-407A-8252-5C19C1DA3C8C}" type="pres">
      <dgm:prSet presAssocID="{BDDB9728-343D-4F0E-8A65-E7323F3E1E48}" presName="descendantText" presStyleLbl="alignAccFollowNode1" presStyleIdx="1" presStyleCnt="3" custScaleY="110004" custLinFactNeighborX="919" custLinFactNeighborY="2671">
        <dgm:presLayoutVars>
          <dgm:bulletEnabled val="1"/>
        </dgm:presLayoutVars>
      </dgm:prSet>
      <dgm:spPr/>
    </dgm:pt>
    <dgm:pt modelId="{51A16442-944A-417B-8E72-86E974FA45DE}" type="pres">
      <dgm:prSet presAssocID="{AD3C0465-CA68-44E8-9BAD-90753CA07687}" presName="sp" presStyleCnt="0"/>
      <dgm:spPr/>
    </dgm:pt>
    <dgm:pt modelId="{9BFDB1AD-E7E8-4350-8D15-22ABAE55F470}" type="pres">
      <dgm:prSet presAssocID="{3699CE59-7288-47FF-9216-FDA57975CFAA}" presName="linNode" presStyleCnt="0"/>
      <dgm:spPr/>
    </dgm:pt>
    <dgm:pt modelId="{5740E837-7DD4-4C1A-984E-2A8D68636F21}" type="pres">
      <dgm:prSet presAssocID="{3699CE59-7288-47FF-9216-FDA57975CF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5BEC59D1-4184-4AB5-8AE3-7583574D1BE6}" type="pres">
      <dgm:prSet presAssocID="{3699CE59-7288-47FF-9216-FDA57975CFAA}" presName="descendantText" presStyleLbl="alignAccFollowNode1" presStyleIdx="2" presStyleCnt="3" custScaleY="109939">
        <dgm:presLayoutVars>
          <dgm:bulletEnabled val="1"/>
        </dgm:presLayoutVars>
      </dgm:prSet>
      <dgm:spPr/>
    </dgm:pt>
  </dgm:ptLst>
  <dgm:cxnLst>
    <dgm:cxn modelId="{14C74D10-C969-4390-8A59-82C0EEC50464}" type="presOf" srcId="{73EB9258-A3DC-499D-BBE1-6C49D3B319D3}" destId="{CFFB794A-942B-4F3A-B912-02064298F26C}" srcOrd="0" destOrd="0" presId="urn:microsoft.com/office/officeart/2005/8/layout/vList5"/>
    <dgm:cxn modelId="{6621CC12-905B-46B8-8992-2328D329F75F}" srcId="{BDDB9728-343D-4F0E-8A65-E7323F3E1E48}" destId="{70D54A60-2A72-4286-9FA1-680078B4217B}" srcOrd="3" destOrd="0" parTransId="{08625AF1-FE2D-4EEB-B34C-7DFAB12228E1}" sibTransId="{A4FDCC0C-A878-41A8-A28C-39B3F407D4C9}"/>
    <dgm:cxn modelId="{8DA45813-CBCD-4781-A0D5-E26FC017DED1}" type="presOf" srcId="{6F75B332-4B2E-490C-A659-6A87DC882B0D}" destId="{4FB28831-A087-407A-8252-5C19C1DA3C8C}" srcOrd="0" destOrd="6" presId="urn:microsoft.com/office/officeart/2005/8/layout/vList5"/>
    <dgm:cxn modelId="{191FCA1E-E60D-4E85-87DB-4249D527937F}" srcId="{BDDB9728-343D-4F0E-8A65-E7323F3E1E48}" destId="{07933919-F33B-4005-B0E7-289B73946647}" srcOrd="5" destOrd="0" parTransId="{0A138FE9-9703-4AA0-8ED9-661035BD81E8}" sibTransId="{BCCD3A3E-D4A5-4696-B511-70D7FFECFA5D}"/>
    <dgm:cxn modelId="{E67BA81F-B7CF-4A3D-8CDE-F7940FA63D94}" srcId="{BDDB9728-343D-4F0E-8A65-E7323F3E1E48}" destId="{93E11C67-030A-4230-B444-C6C22C2EC745}" srcOrd="2" destOrd="0" parTransId="{63C11DE6-96CA-45D7-962B-48EAECC9A6E5}" sibTransId="{ED7276F3-C022-4DB9-AC94-BECD7EE1F420}"/>
    <dgm:cxn modelId="{A883CE21-785E-434F-85F2-D6B03C23BF9A}" type="presOf" srcId="{3699CE59-7288-47FF-9216-FDA57975CFAA}" destId="{5740E837-7DD4-4C1A-984E-2A8D68636F21}" srcOrd="0" destOrd="0" presId="urn:microsoft.com/office/officeart/2005/8/layout/vList5"/>
    <dgm:cxn modelId="{7E85CE21-8762-4673-8D18-F2A101914FB6}" srcId="{5EFB5A5E-A5C7-4D6C-A360-751FD98045B4}" destId="{3699CE59-7288-47FF-9216-FDA57975CFAA}" srcOrd="2" destOrd="0" parTransId="{FBFFFF95-15A2-45A0-AE03-00BD1F5409D7}" sibTransId="{7B971E9E-5C97-413B-A95B-97415AD18996}"/>
    <dgm:cxn modelId="{A37D4025-B25C-4CEF-93B2-A2CB108794BE}" srcId="{BDDB9728-343D-4F0E-8A65-E7323F3E1E48}" destId="{E0BD892B-6C8C-4B99-AA3D-D644828F36EF}" srcOrd="0" destOrd="0" parTransId="{E45673FC-6B3F-4867-AC26-F2113267B6F7}" sibTransId="{6DDC014D-6C80-4E50-9470-FF1C941EB1AE}"/>
    <dgm:cxn modelId="{7E05322C-47BE-4FAE-B7E4-BB067D011013}" type="presOf" srcId="{5097EA54-5588-46CD-9EEB-4CF86CDDD7FA}" destId="{4FB28831-A087-407A-8252-5C19C1DA3C8C}" srcOrd="0" destOrd="4" presId="urn:microsoft.com/office/officeart/2005/8/layout/vList5"/>
    <dgm:cxn modelId="{B931FC31-E2C3-4196-B5EE-B0084AF9111A}" srcId="{5EFB5A5E-A5C7-4D6C-A360-751FD98045B4}" destId="{73EB9258-A3DC-499D-BBE1-6C49D3B319D3}" srcOrd="0" destOrd="0" parTransId="{4C9A237D-EC66-48D4-B7E7-5457A6E0385E}" sibTransId="{420AD8FB-BE0E-4B37-8EED-0EB162938F1E}"/>
    <dgm:cxn modelId="{97A9983D-A644-40B1-B6AB-397A65CBBCE4}" srcId="{73EB9258-A3DC-499D-BBE1-6C49D3B319D3}" destId="{E7AFA72A-E323-44DE-B2F1-BAD51C9AD512}" srcOrd="1" destOrd="0" parTransId="{9F54C40B-3BDC-4402-A34A-8125DBA81C57}" sibTransId="{1259D12A-E302-4AE2-8236-B7C05800941F}"/>
    <dgm:cxn modelId="{A0199B5E-F209-4D38-8174-F68E6EA0DFE9}" type="presOf" srcId="{3A42CD1A-0030-474B-A0BE-01EAC729819E}" destId="{5BEC59D1-4184-4AB5-8AE3-7583574D1BE6}" srcOrd="0" destOrd="1" presId="urn:microsoft.com/office/officeart/2005/8/layout/vList5"/>
    <dgm:cxn modelId="{F4F33C41-FC9D-4CD8-ADA2-5BEAB0605321}" type="presOf" srcId="{BF388AA6-4291-42E0-833E-6386FE33A47D}" destId="{5BEC59D1-4184-4AB5-8AE3-7583574D1BE6}" srcOrd="0" destOrd="0" presId="urn:microsoft.com/office/officeart/2005/8/layout/vList5"/>
    <dgm:cxn modelId="{DF3F7967-3F94-4255-989B-2AB8FB73E34B}" type="presOf" srcId="{70D54A60-2A72-4286-9FA1-680078B4217B}" destId="{4FB28831-A087-407A-8252-5C19C1DA3C8C}" srcOrd="0" destOrd="3" presId="urn:microsoft.com/office/officeart/2005/8/layout/vList5"/>
    <dgm:cxn modelId="{9DD98567-A6FD-42D4-B2EA-948A92BEABEE}" srcId="{3699CE59-7288-47FF-9216-FDA57975CFAA}" destId="{BF388AA6-4291-42E0-833E-6386FE33A47D}" srcOrd="0" destOrd="0" parTransId="{42C5117A-9624-4616-BAFE-52A16CA60F4E}" sibTransId="{91325B1E-13D9-4521-9686-A3126DE03E72}"/>
    <dgm:cxn modelId="{CAF94B72-D19E-430B-930C-AFF78AA91EDB}" type="presOf" srcId="{E38564F2-6BCE-42D2-8D82-D7306C22E273}" destId="{4FB28831-A087-407A-8252-5C19C1DA3C8C}" srcOrd="0" destOrd="1" presId="urn:microsoft.com/office/officeart/2005/8/layout/vList5"/>
    <dgm:cxn modelId="{21F1707F-1537-40BA-98BF-A59C52D26157}" srcId="{BDDB9728-343D-4F0E-8A65-E7323F3E1E48}" destId="{E38564F2-6BCE-42D2-8D82-D7306C22E273}" srcOrd="1" destOrd="0" parTransId="{A57597BA-5BE9-4A3C-9D1A-D0AB92915BB4}" sibTransId="{B2C3DA77-BBFB-4A49-8BB1-ABCDDACB3E7A}"/>
    <dgm:cxn modelId="{D6B13282-FFE2-4863-BE49-39FA235E470B}" type="presOf" srcId="{E7AFA72A-E323-44DE-B2F1-BAD51C9AD512}" destId="{5EDFBA07-1F14-4A4D-AD37-7F7C156ADD60}" srcOrd="0" destOrd="1" presId="urn:microsoft.com/office/officeart/2005/8/layout/vList5"/>
    <dgm:cxn modelId="{118F7593-8992-4D94-8780-F38D101A227F}" srcId="{3699CE59-7288-47FF-9216-FDA57975CFAA}" destId="{320276C2-E85B-4301-90C3-40AB79F6879F}" srcOrd="2" destOrd="0" parTransId="{4949A018-8E6C-4EEB-B0A8-B65C18C36C4B}" sibTransId="{BCEFCB19-9A57-4614-B7A7-512F9876555B}"/>
    <dgm:cxn modelId="{7EBBAF93-5339-452F-9AAE-FA2721CC1E08}" type="presOf" srcId="{5EFB5A5E-A5C7-4D6C-A360-751FD98045B4}" destId="{6ECC9BB0-EAD6-4F11-B748-FE3918E39873}" srcOrd="0" destOrd="0" presId="urn:microsoft.com/office/officeart/2005/8/layout/vList5"/>
    <dgm:cxn modelId="{93D70F9C-AE0D-4C6C-8A3F-D7CAE495DB12}" srcId="{73EB9258-A3DC-499D-BBE1-6C49D3B319D3}" destId="{E7CFEB62-AC08-449F-B550-16BCF0836910}" srcOrd="0" destOrd="0" parTransId="{4442CBCC-E2C3-472E-A69F-DAB6AB2BD010}" sibTransId="{DC53DCE1-51D4-44C5-ADBF-FAD3368C5ACB}"/>
    <dgm:cxn modelId="{8E80A99F-4867-48D4-BBDE-605B4B0C6D87}" srcId="{3699CE59-7288-47FF-9216-FDA57975CFAA}" destId="{3A42CD1A-0030-474B-A0BE-01EAC729819E}" srcOrd="1" destOrd="0" parTransId="{AF285C36-EFFE-4440-AAEA-E5B45416C48F}" sibTransId="{B8F15063-29C1-4085-BB8D-825D07E14B7E}"/>
    <dgm:cxn modelId="{817DF4B0-9679-4A99-BE94-ED0818F433A6}" type="presOf" srcId="{E0BD892B-6C8C-4B99-AA3D-D644828F36EF}" destId="{4FB28831-A087-407A-8252-5C19C1DA3C8C}" srcOrd="0" destOrd="0" presId="urn:microsoft.com/office/officeart/2005/8/layout/vList5"/>
    <dgm:cxn modelId="{CFF1DDB9-33B8-4D1B-9393-B0280634FBA3}" type="presOf" srcId="{07933919-F33B-4005-B0E7-289B73946647}" destId="{4FB28831-A087-407A-8252-5C19C1DA3C8C}" srcOrd="0" destOrd="5" presId="urn:microsoft.com/office/officeart/2005/8/layout/vList5"/>
    <dgm:cxn modelId="{DC84E4BB-8E25-48C3-8AA0-A65940C56BE7}" type="presOf" srcId="{93E11C67-030A-4230-B444-C6C22C2EC745}" destId="{4FB28831-A087-407A-8252-5C19C1DA3C8C}" srcOrd="0" destOrd="2" presId="urn:microsoft.com/office/officeart/2005/8/layout/vList5"/>
    <dgm:cxn modelId="{C7A0F7BC-5843-415D-8C85-FE3B290DCAC4}" srcId="{5EFB5A5E-A5C7-4D6C-A360-751FD98045B4}" destId="{BDDB9728-343D-4F0E-8A65-E7323F3E1E48}" srcOrd="1" destOrd="0" parTransId="{E93E93ED-DAF3-41FB-8807-50EEB821DA4E}" sibTransId="{AD3C0465-CA68-44E8-9BAD-90753CA07687}"/>
    <dgm:cxn modelId="{4B71E1C0-BDC5-43C3-8E7C-0BE1B49EF91D}" type="presOf" srcId="{320276C2-E85B-4301-90C3-40AB79F6879F}" destId="{5BEC59D1-4184-4AB5-8AE3-7583574D1BE6}" srcOrd="0" destOrd="2" presId="urn:microsoft.com/office/officeart/2005/8/layout/vList5"/>
    <dgm:cxn modelId="{F48F5ECF-2210-4EC3-BB3A-64D983B9BCFA}" type="presOf" srcId="{E7CFEB62-AC08-449F-B550-16BCF0836910}" destId="{5EDFBA07-1F14-4A4D-AD37-7F7C156ADD60}" srcOrd="0" destOrd="0" presId="urn:microsoft.com/office/officeart/2005/8/layout/vList5"/>
    <dgm:cxn modelId="{C525EDE4-D7E4-44B2-AA6A-86E892AA9C55}" srcId="{BDDB9728-343D-4F0E-8A65-E7323F3E1E48}" destId="{5097EA54-5588-46CD-9EEB-4CF86CDDD7FA}" srcOrd="4" destOrd="0" parTransId="{7249DA96-B3C4-4E55-8A6F-82C460FAA360}" sibTransId="{E72D429F-BADE-402E-87B0-EC14F0D0CEDC}"/>
    <dgm:cxn modelId="{BE8416FA-8897-4039-935A-9E80575EDB5E}" srcId="{BDDB9728-343D-4F0E-8A65-E7323F3E1E48}" destId="{6F75B332-4B2E-490C-A659-6A87DC882B0D}" srcOrd="6" destOrd="0" parTransId="{39FA05B2-86FB-4EDF-9898-43E3578D6918}" sibTransId="{248392C6-D40F-47CA-9615-D8323472F56C}"/>
    <dgm:cxn modelId="{27C6A6FD-AFFD-4642-B3D2-D11AB26F591E}" type="presOf" srcId="{BDDB9728-343D-4F0E-8A65-E7323F3E1E48}" destId="{85A0A11B-C695-4593-BBBE-F86C1923EBAA}" srcOrd="0" destOrd="0" presId="urn:microsoft.com/office/officeart/2005/8/layout/vList5"/>
    <dgm:cxn modelId="{DB68A650-D25F-4ABA-BBCD-AC52DBAE9914}" type="presParOf" srcId="{6ECC9BB0-EAD6-4F11-B748-FE3918E39873}" destId="{6298261A-1F2F-41E1-9E8A-4057A03A24A4}" srcOrd="0" destOrd="0" presId="urn:microsoft.com/office/officeart/2005/8/layout/vList5"/>
    <dgm:cxn modelId="{8117FE2F-5169-4694-B2E3-767C6DF7DC65}" type="presParOf" srcId="{6298261A-1F2F-41E1-9E8A-4057A03A24A4}" destId="{CFFB794A-942B-4F3A-B912-02064298F26C}" srcOrd="0" destOrd="0" presId="urn:microsoft.com/office/officeart/2005/8/layout/vList5"/>
    <dgm:cxn modelId="{12B40546-FA54-4A24-BCAF-64D922A2E43E}" type="presParOf" srcId="{6298261A-1F2F-41E1-9E8A-4057A03A24A4}" destId="{5EDFBA07-1F14-4A4D-AD37-7F7C156ADD60}" srcOrd="1" destOrd="0" presId="urn:microsoft.com/office/officeart/2005/8/layout/vList5"/>
    <dgm:cxn modelId="{49DF6429-3E54-4CE8-90B2-5267C31E087B}" type="presParOf" srcId="{6ECC9BB0-EAD6-4F11-B748-FE3918E39873}" destId="{8526A946-97B1-4B03-8961-7970D361CB0F}" srcOrd="1" destOrd="0" presId="urn:microsoft.com/office/officeart/2005/8/layout/vList5"/>
    <dgm:cxn modelId="{33097FAF-7DCC-4DCA-82A4-F18DA7051730}" type="presParOf" srcId="{6ECC9BB0-EAD6-4F11-B748-FE3918E39873}" destId="{1BEFEEF1-F64A-4BB3-A6D3-B192EBBE1553}" srcOrd="2" destOrd="0" presId="urn:microsoft.com/office/officeart/2005/8/layout/vList5"/>
    <dgm:cxn modelId="{B7FD8442-E454-44B6-B414-E574D6862CED}" type="presParOf" srcId="{1BEFEEF1-F64A-4BB3-A6D3-B192EBBE1553}" destId="{85A0A11B-C695-4593-BBBE-F86C1923EBAA}" srcOrd="0" destOrd="0" presId="urn:microsoft.com/office/officeart/2005/8/layout/vList5"/>
    <dgm:cxn modelId="{D1E171F8-EEF6-4815-8E02-F11A36C9DC99}" type="presParOf" srcId="{1BEFEEF1-F64A-4BB3-A6D3-B192EBBE1553}" destId="{4FB28831-A087-407A-8252-5C19C1DA3C8C}" srcOrd="1" destOrd="0" presId="urn:microsoft.com/office/officeart/2005/8/layout/vList5"/>
    <dgm:cxn modelId="{FABC10BE-A2ED-4AE4-A123-A5E13C162AC7}" type="presParOf" srcId="{6ECC9BB0-EAD6-4F11-B748-FE3918E39873}" destId="{51A16442-944A-417B-8E72-86E974FA45DE}" srcOrd="3" destOrd="0" presId="urn:microsoft.com/office/officeart/2005/8/layout/vList5"/>
    <dgm:cxn modelId="{C055FA10-35D4-449D-8D6E-7695D1980D4B}" type="presParOf" srcId="{6ECC9BB0-EAD6-4F11-B748-FE3918E39873}" destId="{9BFDB1AD-E7E8-4350-8D15-22ABAE55F470}" srcOrd="4" destOrd="0" presId="urn:microsoft.com/office/officeart/2005/8/layout/vList5"/>
    <dgm:cxn modelId="{4E91B152-A48C-420B-A442-26E2F66F35C6}" type="presParOf" srcId="{9BFDB1AD-E7E8-4350-8D15-22ABAE55F470}" destId="{5740E837-7DD4-4C1A-984E-2A8D68636F21}" srcOrd="0" destOrd="0" presId="urn:microsoft.com/office/officeart/2005/8/layout/vList5"/>
    <dgm:cxn modelId="{26581B6C-1599-4FBD-97A8-28D30D1B4D6C}" type="presParOf" srcId="{9BFDB1AD-E7E8-4350-8D15-22ABAE55F470}" destId="{5BEC59D1-4184-4AB5-8AE3-7583574D1BE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642418" y="-1672286"/>
          <a:ext cx="1931784" cy="52784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  <a:cs typeface="Arial" panose="020B0604020202020204" pitchFamily="34" charset="0"/>
            </a:rPr>
            <a:t>Unidad de Apoyo Académico (1) Plan de Mejora.</a:t>
          </a:r>
          <a:endParaRPr lang="es-CO" sz="9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Facultad de Ciencias Agropecuarias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Oficina de Internacionalización (3) Planes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Vicerrectoría Académica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Facultad de Ciencias del Deporte y la Educación Física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Centro Académico Deportivo CAD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Dirección del Programa en Licenciatura en Educación Básica con Énfasis en Ciencias Sociales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Dirección de Investigación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Dirección de Posgrados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Programa de Ingeniería Electrónica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Dirección del Programa de Música (1) Plan de Mejora.</a:t>
          </a:r>
          <a:endParaRPr lang="es-CO" sz="900" kern="1200" dirty="0">
            <a:latin typeface="Century Gothic" panose="020B0502020202020204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900" kern="1200" dirty="0">
              <a:latin typeface="Century Gothic" panose="020B0502020202020204" pitchFamily="34" charset="0"/>
            </a:rPr>
            <a:t>Dirección del Programa de Zootecnia (1) Plan de Mejora.</a:t>
          </a:r>
          <a:endParaRPr lang="es-CO" sz="900" kern="1200" dirty="0">
            <a:latin typeface="Century Gothic" panose="020B0502020202020204" pitchFamily="34" charset="0"/>
          </a:endParaRPr>
        </a:p>
      </dsp:txBody>
      <dsp:txXfrm rot="-5400000">
        <a:off x="2969105" y="95329"/>
        <a:ext cx="5184108" cy="1743180"/>
      </dsp:txXfrm>
    </dsp:sp>
    <dsp:sp modelId="{CFFB794A-942B-4F3A-B912-02064298F26C}">
      <dsp:nvSpPr>
        <dsp:cNvPr id="0" name=""/>
        <dsp:cNvSpPr/>
      </dsp:nvSpPr>
      <dsp:spPr>
        <a:xfrm>
          <a:off x="0" y="149740"/>
          <a:ext cx="2969105" cy="163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20245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79783" y="229523"/>
        <a:ext cx="2809539" cy="1474791"/>
      </dsp:txXfrm>
    </dsp:sp>
    <dsp:sp modelId="{4FB28831-A087-407A-8252-5C19C1DA3C8C}">
      <dsp:nvSpPr>
        <dsp:cNvPr id="0" name=""/>
        <dsp:cNvSpPr/>
      </dsp:nvSpPr>
      <dsp:spPr>
        <a:xfrm rot="5400000">
          <a:off x="4603488" y="380146"/>
          <a:ext cx="2009645" cy="527841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Unidad de Apoyo Académico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del Programa de Psicología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del Doctorado en Ciencias de la Educación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del Programa de Administración de Empresas (2) Planes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Oficina de Educación Virtual y a Distancia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Oficina de Dialogando con el Mundo (3) Planes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Facultad de Ciencias del Deporte y la Educación Física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del Programa de Ingeniería Ambiental (1) Plan de Mejora.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Escuela de Formación y Docente EFAD (1) Plan de Mejora.</a:t>
          </a:r>
          <a:endParaRPr lang="es-CO" sz="1050" kern="1200" dirty="0">
            <a:latin typeface="Century Gothic" panose="020B0502020202020204" pitchFamily="34" charset="0"/>
          </a:endParaRPr>
        </a:p>
      </dsp:txBody>
      <dsp:txXfrm rot="-5400000">
        <a:off x="2969106" y="2112632"/>
        <a:ext cx="5180307" cy="1813439"/>
      </dsp:txXfrm>
    </dsp:sp>
    <dsp:sp modelId="{85A0A11B-C695-4593-BBBE-F86C1923EBAA}">
      <dsp:nvSpPr>
        <dsp:cNvPr id="0" name=""/>
        <dsp:cNvSpPr/>
      </dsp:nvSpPr>
      <dsp:spPr>
        <a:xfrm>
          <a:off x="0" y="2202172"/>
          <a:ext cx="2969105" cy="163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79783" y="2281955"/>
        <a:ext cx="2809539" cy="1474791"/>
      </dsp:txXfrm>
    </dsp:sp>
    <dsp:sp modelId="{5BEC59D1-4184-4AB5-8AE3-7583574D1BE6}">
      <dsp:nvSpPr>
        <dsp:cNvPr id="0" name=""/>
        <dsp:cNvSpPr/>
      </dsp:nvSpPr>
      <dsp:spPr>
        <a:xfrm rot="5400000">
          <a:off x="4895074" y="2281285"/>
          <a:ext cx="1437436" cy="528356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 Autoevaluación y Acreditación.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Interacción Social Universitaria.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Bienestar Universitario.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Dirección del Programa de Zootecnia.</a:t>
          </a:r>
          <a:endParaRPr lang="es-CO" sz="1050" kern="1200" dirty="0">
            <a:latin typeface="Century Gothic" panose="020B0502020202020204" pitchFamily="34" charset="0"/>
          </a:endParaRP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050" kern="1200" dirty="0">
              <a:latin typeface="Century Gothic" panose="020B0502020202020204" pitchFamily="34" charset="0"/>
            </a:rPr>
            <a:t>Facultad de Ciencias Sociales, Humanidades y Ciencias Políticas.</a:t>
          </a:r>
          <a:endParaRPr lang="es-CO" sz="1050" kern="1200" dirty="0">
            <a:latin typeface="Century Gothic" panose="020B0502020202020204" pitchFamily="34" charset="0"/>
          </a:endParaRPr>
        </a:p>
      </dsp:txBody>
      <dsp:txXfrm rot="-5400000">
        <a:off x="2972008" y="4274521"/>
        <a:ext cx="5213399" cy="1297096"/>
      </dsp:txXfrm>
    </dsp:sp>
    <dsp:sp modelId="{5740E837-7DD4-4C1A-984E-2A8D68636F21}">
      <dsp:nvSpPr>
        <dsp:cNvPr id="0" name=""/>
        <dsp:cNvSpPr/>
      </dsp:nvSpPr>
      <dsp:spPr>
        <a:xfrm>
          <a:off x="0" y="4105891"/>
          <a:ext cx="2972008" cy="1634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79783" y="4185674"/>
        <a:ext cx="2812442" cy="1474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810831" y="-1702987"/>
          <a:ext cx="14324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  <a:cs typeface="Arial" panose="020B0604020202020204" pitchFamily="34" charset="0"/>
            </a:rPr>
            <a:t>Oficina de Almacén (3) Planes de Mejora.</a:t>
          </a:r>
          <a:endParaRPr lang="es-CO" sz="12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Contabilidad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Zipaquirá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Seccional Girardot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Soacha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251689"/>
        <a:ext cx="5131995" cy="1292566"/>
      </dsp:txXfrm>
    </dsp:sp>
    <dsp:sp modelId="{CFFB794A-942B-4F3A-B912-02064298F26C}">
      <dsp:nvSpPr>
        <dsp:cNvPr id="0" name=""/>
        <dsp:cNvSpPr/>
      </dsp:nvSpPr>
      <dsp:spPr>
        <a:xfrm>
          <a:off x="0" y="2712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87406" y="90118"/>
        <a:ext cx="2751268" cy="1615708"/>
      </dsp:txXfrm>
    </dsp:sp>
    <dsp:sp modelId="{4FB28831-A087-407A-8252-5C19C1DA3C8C}">
      <dsp:nvSpPr>
        <dsp:cNvPr id="0" name=""/>
        <dsp:cNvSpPr/>
      </dsp:nvSpPr>
      <dsp:spPr>
        <a:xfrm rot="5400000">
          <a:off x="4739182" y="177058"/>
          <a:ext cx="157571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Seccional Girardot (2) Planes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Seccional Ubaté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Soacha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79" y="2067081"/>
        <a:ext cx="5125000" cy="1421874"/>
      </dsp:txXfrm>
    </dsp:sp>
    <dsp:sp modelId="{85A0A11B-C695-4593-BBBE-F86C1923EBAA}">
      <dsp:nvSpPr>
        <dsp:cNvPr id="0" name=""/>
        <dsp:cNvSpPr/>
      </dsp:nvSpPr>
      <dsp:spPr>
        <a:xfrm>
          <a:off x="0" y="1882758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1970164"/>
        <a:ext cx="2751268" cy="1615708"/>
      </dsp:txXfrm>
    </dsp:sp>
    <dsp:sp modelId="{5BEC59D1-4184-4AB5-8AE3-7583574D1BE6}">
      <dsp:nvSpPr>
        <dsp:cNvPr id="0" name=""/>
        <dsp:cNvSpPr/>
      </dsp:nvSpPr>
      <dsp:spPr>
        <a:xfrm rot="5400000">
          <a:off x="4739648" y="2057105"/>
          <a:ext cx="1574783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Talento Humano.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Presupuesto.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Seguridad y Salud en el trabajo.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Financiera.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Recursos Físicos y Servicios Generales.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Chía.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Extensión Facatativá.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3947549"/>
        <a:ext cx="5125045" cy="1421033"/>
      </dsp:txXfrm>
    </dsp:sp>
    <dsp:sp modelId="{5740E837-7DD4-4C1A-984E-2A8D68636F21}">
      <dsp:nvSpPr>
        <dsp:cNvPr id="0" name=""/>
        <dsp:cNvSpPr/>
      </dsp:nvSpPr>
      <dsp:spPr>
        <a:xfrm>
          <a:off x="0" y="3762805"/>
          <a:ext cx="2926080" cy="179052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3850211"/>
        <a:ext cx="2751268" cy="16157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FBA07-1F14-4A4D-AD37-7F7C156ADD60}">
      <dsp:nvSpPr>
        <dsp:cNvPr id="0" name=""/>
        <dsp:cNvSpPr/>
      </dsp:nvSpPr>
      <dsp:spPr>
        <a:xfrm rot="5400000">
          <a:off x="4810831" y="-1702987"/>
          <a:ext cx="1432416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  <a:cs typeface="Arial" panose="020B0604020202020204" pitchFamily="34" charset="0"/>
            </a:rPr>
            <a:t>Dirección de Planeación Institucional (1) Plan de Mejora.</a:t>
          </a:r>
          <a:endParaRPr lang="es-CO" sz="1200" kern="1200" dirty="0">
            <a:latin typeface="Century Gothic" panose="020B0502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Control Interno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251689"/>
        <a:ext cx="5131995" cy="1292566"/>
      </dsp:txXfrm>
    </dsp:sp>
    <dsp:sp modelId="{CFFB794A-942B-4F3A-B912-02064298F26C}">
      <dsp:nvSpPr>
        <dsp:cNvPr id="0" name=""/>
        <dsp:cNvSpPr/>
      </dsp:nvSpPr>
      <dsp:spPr>
        <a:xfrm>
          <a:off x="0" y="2712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generaron cambios de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estado agregado a ejecución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</a:t>
          </a:r>
          <a:r>
            <a:rPr lang="es-ES" sz="14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trimestre de la vigencia 2025</a:t>
          </a:r>
          <a:endParaRPr lang="es-CO" sz="2400" kern="1200" dirty="0">
            <a:solidFill>
              <a:schemeClr val="bg1"/>
            </a:solidFill>
          </a:endParaRPr>
        </a:p>
      </dsp:txBody>
      <dsp:txXfrm>
        <a:off x="87406" y="90118"/>
        <a:ext cx="2751268" cy="1615708"/>
      </dsp:txXfrm>
    </dsp:sp>
    <dsp:sp modelId="{4FB28831-A087-407A-8252-5C19C1DA3C8C}">
      <dsp:nvSpPr>
        <dsp:cNvPr id="0" name=""/>
        <dsp:cNvSpPr/>
      </dsp:nvSpPr>
      <dsp:spPr>
        <a:xfrm rot="5400000">
          <a:off x="4739182" y="215318"/>
          <a:ext cx="1575714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Atención al Ciudadano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Control Disciplinario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Archivo y Correspondencia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Control Interno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Calidad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Jurídica (1) Plan de Mejora.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de Admisiones y Registro (1) Plan de Mejora.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79" y="2105341"/>
        <a:ext cx="5125000" cy="1421874"/>
      </dsp:txXfrm>
    </dsp:sp>
    <dsp:sp modelId="{85A0A11B-C695-4593-BBBE-F86C1923EBAA}">
      <dsp:nvSpPr>
        <dsp:cNvPr id="0" name=""/>
        <dsp:cNvSpPr/>
      </dsp:nvSpPr>
      <dsp:spPr>
        <a:xfrm>
          <a:off x="0" y="1882758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dieron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cierre 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durante el segundo trimestre de la vigencia 2025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1970164"/>
        <a:ext cx="2751268" cy="1615708"/>
      </dsp:txXfrm>
    </dsp:sp>
    <dsp:sp modelId="{5BEC59D1-4184-4AB5-8AE3-7583574D1BE6}">
      <dsp:nvSpPr>
        <dsp:cNvPr id="0" name=""/>
        <dsp:cNvSpPr/>
      </dsp:nvSpPr>
      <dsp:spPr>
        <a:xfrm rot="5400000">
          <a:off x="4739648" y="2057105"/>
          <a:ext cx="1574783" cy="520192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Oficina Asesora de Comunicaciones.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Sistema de Gestión Ambiental.</a:t>
          </a:r>
          <a:endParaRPr lang="es-CO" sz="1200" kern="1200" dirty="0">
            <a:latin typeface="Century Gothic" panose="020B0502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kern="1200" dirty="0">
              <a:latin typeface="Century Gothic" panose="020B0502020202020204" pitchFamily="34" charset="0"/>
            </a:rPr>
            <a:t>Dirección de Sistemas y Tecnología.</a:t>
          </a:r>
          <a:endParaRPr lang="es-CO" sz="1200" kern="1200" dirty="0">
            <a:latin typeface="Century Gothic" panose="020B0502020202020204" pitchFamily="34" charset="0"/>
          </a:endParaRPr>
        </a:p>
      </dsp:txBody>
      <dsp:txXfrm rot="-5400000">
        <a:off x="2926080" y="3947549"/>
        <a:ext cx="5125045" cy="1421033"/>
      </dsp:txXfrm>
    </dsp:sp>
    <dsp:sp modelId="{5740E837-7DD4-4C1A-984E-2A8D68636F21}">
      <dsp:nvSpPr>
        <dsp:cNvPr id="0" name=""/>
        <dsp:cNvSpPr/>
      </dsp:nvSpPr>
      <dsp:spPr>
        <a:xfrm>
          <a:off x="0" y="3762805"/>
          <a:ext cx="2926080" cy="1790520"/>
        </a:xfrm>
        <a:prstGeom prst="roundRect">
          <a:avLst/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Procesos con planes de mejoramiento que se </a:t>
          </a:r>
          <a:r>
            <a:rPr lang="es-ES" sz="1600" b="1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no generaron cambios de estado</a:t>
          </a:r>
          <a:r>
            <a:rPr lang="es-ES" sz="1600" b="0" i="0" u="none" strike="noStrike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 durante el segundo trimestre de la vigencia 2025</a:t>
          </a:r>
          <a:r>
            <a:rPr lang="en-US" sz="1600" b="0" i="0" kern="1200" dirty="0">
              <a:solidFill>
                <a:schemeClr val="bg1"/>
              </a:solidFill>
              <a:effectLst/>
              <a:latin typeface="Century Gothic" panose="020B0502020202020204" pitchFamily="34" charset="0"/>
            </a:rPr>
            <a:t>​.</a:t>
          </a:r>
          <a:endParaRPr lang="es-CO" sz="1600" kern="1200" dirty="0">
            <a:solidFill>
              <a:schemeClr val="bg1"/>
            </a:solidFill>
          </a:endParaRPr>
        </a:p>
      </dsp:txBody>
      <dsp:txXfrm>
        <a:off x="87406" y="3850211"/>
        <a:ext cx="2751268" cy="1615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D8159C-3DF8-C919-80E2-4C23A682D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28BF6F-2712-8202-E568-A70A6D02C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C0CA46-7F79-3B12-B27C-942955BD1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547C0C-89A6-F9F7-8010-9A9856C3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1A8952-D8D7-55BD-3312-8D43E7ED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417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E0D20E-E5F5-685E-06A2-42CE2183E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26F761B-A750-1B27-F59C-F706EB7C4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203D85-CA65-FC56-9BC5-6F63B17C9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934199-5412-D00F-5939-5FF78F85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7C2766-917F-6A13-C096-27BDA9B8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56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81ABE8E-FBE2-4928-5451-5BBE7BEFDD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EE12C3-AE14-7759-4619-9BA08DC43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F91B82-4B9B-FDF3-E0B3-93B6AF5BB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E13EAB-D90C-B99C-C4F1-EBA340AAB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C0F082-D930-76D2-1E36-CF2BED52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294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D0D6D-858D-659A-9E47-7AA7B4787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D37963-0BEE-92A6-D956-E78A7C4F6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891E2E-342C-7254-ECD0-D42685689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81E12C-D5A5-19F4-7E29-8F87B331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A218AE-461F-8905-CBCD-0412641B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37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D72E9-5DC2-5F07-27DA-850CEBC5C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4F3E26-CF65-EE43-00DC-4EF4B1A87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90B9D2-12FF-B05A-47AD-BF399FF5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ED838F-C45D-8CB5-7470-7B1D3054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B56EE3-B356-7294-677F-D2942F4F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832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AAEB7-EF02-7E03-5F89-6458044B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2199B9-BCE2-01A4-0A35-CB0B3BF43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7D08DC-E78A-20BF-D806-DC0D6FAE4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AB3E58-DAEA-4045-40DE-8F3CFF10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33EB1C-A198-84EB-FAF3-4B0017006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00B6F7-2D52-01A9-F180-BD446497F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45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4B2298-BF3A-9C6A-695C-03E428728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7A4409-0496-A391-03F9-B5A1A0C6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943D36-B49E-D88B-6EF1-383B55790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11435C-AF6F-DA63-7657-7DC97F1BF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3E46E7-2BAA-3096-C8B2-A1A522C7C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2A9B217-E6EF-B820-B2EB-A0E177B59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AA785C-44B5-2906-6159-FC7A5DED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431545-459A-7B8D-4BE1-256277EB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664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C526B-8F06-277B-C8DF-9E5C7AB9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07E4B5E-322C-0471-0A32-46ACD6D92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59F2DD2-B416-BC2B-6DEC-343678BCC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3082AC-FF6A-47F1-6947-CC146CE05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005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5FFE73-CA14-35E1-6533-FD15EE398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EC35C14-07A7-B5AF-8382-5A7671B7E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50AE7-1E2E-4260-691B-340C54291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07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3CCDA-5956-1C6F-CBB1-DEC258F34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5D8546-88E4-DBF5-8F0F-E7A9A1FF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1FD407-0C07-B6A8-BE04-DC3C341C00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C742D-F0E4-7100-57E5-04716ED74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82660C-BCBC-1C4A-1A8F-302D6001C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C6A272-7E07-5138-572E-AEA29F9C2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017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5AC29-10C0-BE4D-CA4C-C73746E4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17556A0-5336-4057-D36D-89E992FB4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EFD63B-A7F1-818A-6252-43509250B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0B60E8-9532-CC6B-5784-8F9187298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1D1D81-EF2F-5D79-0B7D-21430C921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9C6F3B-3232-17A9-C53D-BAB5654A7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357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4F4519-2B0A-77EF-C41F-B8D710933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11264D-B38C-617B-C2F9-15AB45AE8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7AFC5-4E95-4BFD-A8F0-BF278168A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ADA597-A038-C24B-A033-21E48693C621}" type="datetimeFigureOut">
              <a:rPr lang="es-CO" smtClean="0"/>
              <a:t>7/07/2025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0CEB65-175E-C7B0-9597-0CA4B1AE8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81B034-C5F0-7DCE-6294-C54FCAC49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5E351-5F3F-C848-85FA-6FA7B9AF17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253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E2ED666-A0C3-52F2-1112-62FD5E3746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8319725-4A45-4C28-B0DD-5332602D4D2B}"/>
              </a:ext>
            </a:extLst>
          </p:cNvPr>
          <p:cNvSpPr txBox="1"/>
          <p:nvPr/>
        </p:nvSpPr>
        <p:spPr>
          <a:xfrm>
            <a:off x="6786283" y="1174376"/>
            <a:ext cx="4984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DIRECCIÓN DE CONTROL INTERNO</a:t>
            </a:r>
            <a:endParaRPr lang="es-CO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FA631E-CE89-49B0-AE2A-4E42440FBE72}"/>
              </a:ext>
            </a:extLst>
          </p:cNvPr>
          <p:cNvSpPr txBox="1"/>
          <p:nvPr/>
        </p:nvSpPr>
        <p:spPr>
          <a:xfrm>
            <a:off x="7100047" y="3785354"/>
            <a:ext cx="4356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i="1" dirty="0"/>
              <a:t>REPORTE PLANES DE MEJORAMIENTO INTERNOS CON CORTE A 30 DE JUNIO DE 2025</a:t>
            </a:r>
            <a:endParaRPr lang="es-CO" sz="2400" i="1" dirty="0"/>
          </a:p>
        </p:txBody>
      </p:sp>
    </p:spTree>
    <p:extLst>
      <p:ext uri="{BB962C8B-B14F-4D97-AF65-F5344CB8AC3E}">
        <p14:creationId xmlns:p14="http://schemas.microsoft.com/office/powerpoint/2010/main" val="2381264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1D6D04C-E57E-49BF-BB6B-60668832369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8C80D14-854A-4240-B08D-26B36A7D70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946740"/>
              </p:ext>
            </p:extLst>
          </p:nvPr>
        </p:nvGraphicFramePr>
        <p:xfrm>
          <a:off x="2986088" y="2409545"/>
          <a:ext cx="6219824" cy="3724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24435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B7BC71D-2895-4E15-9F5C-63394ED71BD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95F57F7-DD69-4FA2-AC73-E606378F9A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3290026"/>
              </p:ext>
            </p:extLst>
          </p:nvPr>
        </p:nvGraphicFramePr>
        <p:xfrm>
          <a:off x="1999130" y="1882553"/>
          <a:ext cx="8122024" cy="4473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4290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7C7026-33E8-4C1D-83E8-03E1CC93EA8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D7587E5-C1F4-4488-8315-8A80C4D6C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0878543"/>
              </p:ext>
            </p:extLst>
          </p:nvPr>
        </p:nvGraphicFramePr>
        <p:xfrm>
          <a:off x="1898556" y="1882553"/>
          <a:ext cx="8601075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2007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D1C492D-7DD9-46DB-863F-84548A531A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9312501"/>
              </p:ext>
            </p:extLst>
          </p:nvPr>
        </p:nvGraphicFramePr>
        <p:xfrm>
          <a:off x="2019300" y="2101102"/>
          <a:ext cx="8153399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6852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451847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A46232-52C6-490C-9911-73BA25437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488" y="2130217"/>
            <a:ext cx="6979024" cy="441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9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57B629F-C366-453E-9F3D-C6B9FB797D02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79F3B6F-97BD-4D5D-8007-F453BAA9C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503" y="2095051"/>
            <a:ext cx="6857181" cy="42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372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946708" y="846005"/>
            <a:ext cx="456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VICERRECTORIA ACADÉMICA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5780261"/>
              </p:ext>
            </p:extLst>
          </p:nvPr>
        </p:nvGraphicFramePr>
        <p:xfrm>
          <a:off x="117457" y="1215338"/>
          <a:ext cx="8255578" cy="5741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41149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36376" y="3003177"/>
            <a:ext cx="8704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VICERRECTORIA ADMINISTRATIVA Y FINANCIERA</a:t>
            </a:r>
            <a:endParaRPr lang="es-CO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39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50AC85E-63FE-48B8-ABE0-DE75931C3F3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567824B-C2F3-4E4C-80C1-C2099E78F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688429"/>
              </p:ext>
            </p:extLst>
          </p:nvPr>
        </p:nvGraphicFramePr>
        <p:xfrm>
          <a:off x="2452409" y="2023503"/>
          <a:ext cx="7753348" cy="4048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4915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A9D533C-B441-4E28-B5B0-80AAA140E2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3FF4A7A-DA9D-4CED-B2F8-AE425DF9F2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5906166"/>
              </p:ext>
            </p:extLst>
          </p:nvPr>
        </p:nvGraphicFramePr>
        <p:xfrm>
          <a:off x="2284319" y="1941138"/>
          <a:ext cx="7829550" cy="3957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96237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3D28789-0791-97B2-A78D-C87664EC61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C582787-D724-4926-8E4F-36BA9C0FEEEB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sp>
        <p:nvSpPr>
          <p:cNvPr id="7" name="Diagrama de flujo: documento 6">
            <a:extLst>
              <a:ext uri="{FF2B5EF4-FFF2-40B4-BE49-F238E27FC236}">
                <a16:creationId xmlns:a16="http://schemas.microsoft.com/office/drawing/2014/main" id="{87234991-C184-4C64-9A60-9F51A43E10E6}"/>
              </a:ext>
            </a:extLst>
          </p:cNvPr>
          <p:cNvSpPr/>
          <p:nvPr/>
        </p:nvSpPr>
        <p:spPr>
          <a:xfrm>
            <a:off x="981635" y="1784938"/>
            <a:ext cx="3369733" cy="1302361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i="1" dirty="0">
                <a:solidFill>
                  <a:schemeClr val="tx1"/>
                </a:solidFill>
              </a:rPr>
              <a:t>SCIP 02 </a:t>
            </a:r>
            <a:r>
              <a:rPr lang="es-ES" b="1" i="1" dirty="0">
                <a:solidFill>
                  <a:schemeClr val="tx1"/>
                </a:solidFill>
              </a:rPr>
              <a:t>PROCEDIMIENTO DE ACCIONES CORRECTIVAS Y DE MEJORA</a:t>
            </a:r>
            <a:endParaRPr lang="es-CO" b="1" i="1" dirty="0">
              <a:solidFill>
                <a:schemeClr val="tx1"/>
              </a:solidFill>
            </a:endParaRPr>
          </a:p>
          <a:p>
            <a:pPr algn="ctr"/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82F2012-027A-48CE-850E-1F2223A5397C}"/>
              </a:ext>
            </a:extLst>
          </p:cNvPr>
          <p:cNvSpPr/>
          <p:nvPr/>
        </p:nvSpPr>
        <p:spPr>
          <a:xfrm>
            <a:off x="980111" y="2840494"/>
            <a:ext cx="3217332" cy="336138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ES" sz="1600" b="0" i="0" u="none" strike="noStrike" dirty="0">
              <a:solidFill>
                <a:srgbClr val="454027"/>
              </a:solidFill>
              <a:effectLst/>
              <a:latin typeface="Century Gothic" panose="020B0502020202020204" pitchFamily="34" charset="0"/>
            </a:endParaRPr>
          </a:p>
          <a:p>
            <a:pPr algn="just"/>
            <a:endParaRPr lang="es-ES" sz="1600" dirty="0">
              <a:solidFill>
                <a:srgbClr val="454027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La Dirección de Control Interno de la Universidad de Cundinamarca con fundamento en la Ley 87 de 1993, realiza mediante la aplicación del procedimiento SCIP02</a:t>
            </a:r>
            <a:r>
              <a:rPr lang="es-ES" sz="1400" b="0" i="1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la </a:t>
            </a:r>
            <a:r>
              <a:rPr lang="es-ES" sz="1400" b="1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formulación, ejecución, seguimiento y evaluación de acciones para los Planes de Mejoramiento</a:t>
            </a:r>
            <a:r>
              <a:rPr lang="es-ES" sz="1400" b="0" i="0" u="none" strike="noStrike" dirty="0">
                <a:solidFill>
                  <a:srgbClr val="454027"/>
                </a:solidFill>
                <a:effectLst/>
                <a:latin typeface="Century Gothic" panose="020B0502020202020204" pitchFamily="34" charset="0"/>
              </a:rPr>
              <a:t> producto de Seguimientos, Auditorías Internas y Externas, entre otras fuentes de mejora.</a:t>
            </a:r>
            <a:endParaRPr lang="es-CO" sz="1400" dirty="0"/>
          </a:p>
          <a:p>
            <a:pPr algn="ctr"/>
            <a:endParaRPr lang="es-CO" dirty="0"/>
          </a:p>
        </p:txBody>
      </p:sp>
      <p:sp>
        <p:nvSpPr>
          <p:cNvPr id="9" name="Rectángulo: esquinas superiores, una redondeada y la otra cortada 8">
            <a:extLst>
              <a:ext uri="{FF2B5EF4-FFF2-40B4-BE49-F238E27FC236}">
                <a16:creationId xmlns:a16="http://schemas.microsoft.com/office/drawing/2014/main" id="{EEF4C974-B16A-4986-BD54-CA57675A8D61}"/>
              </a:ext>
            </a:extLst>
          </p:cNvPr>
          <p:cNvSpPr/>
          <p:nvPr/>
        </p:nvSpPr>
        <p:spPr>
          <a:xfrm>
            <a:off x="4835372" y="3196095"/>
            <a:ext cx="4825999" cy="3005781"/>
          </a:xfrm>
          <a:prstGeom prst="snip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Teniendo en cuenta el reporte generado por el Aplicativo de Control Interno </a:t>
            </a:r>
            <a:r>
              <a:rPr lang="es-ES" sz="1600" b="0" i="1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‘‘Acciones Correctivas y de Mejora’’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a fecha de corte, </a:t>
            </a:r>
            <a:r>
              <a:rPr lang="es-ES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132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Planes de Mejoramiento, se encuentran abiertos </a:t>
            </a:r>
            <a:r>
              <a:rPr lang="es-E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en estado de ejecución y agregados.</a:t>
            </a:r>
            <a:r>
              <a:rPr lang="es-ES" sz="16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Dichos Planes de Mejoramiento corresponden a las vigencias</a:t>
            </a:r>
            <a:r>
              <a:rPr lang="es-ES" sz="16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2018, 2019, 2020, 2021, 2022, 2023 y 2024.</a:t>
            </a:r>
            <a:endParaRPr lang="es-CO" sz="1600" dirty="0">
              <a:ln w="19050">
                <a:solidFill>
                  <a:schemeClr val="accent6">
                    <a:lumMod val="75000"/>
                  </a:schemeClr>
                </a:solidFill>
              </a:ln>
            </a:endParaRPr>
          </a:p>
        </p:txBody>
      </p:sp>
      <p:sp>
        <p:nvSpPr>
          <p:cNvPr id="14" name="Bocadillo: ovalado 13">
            <a:extLst>
              <a:ext uri="{FF2B5EF4-FFF2-40B4-BE49-F238E27FC236}">
                <a16:creationId xmlns:a16="http://schemas.microsoft.com/office/drawing/2014/main" id="{18867C0C-A077-4C0B-8373-7B3E8E7AE742}"/>
              </a:ext>
            </a:extLst>
          </p:cNvPr>
          <p:cNvSpPr/>
          <p:nvPr/>
        </p:nvSpPr>
        <p:spPr>
          <a:xfrm>
            <a:off x="9440333" y="1668397"/>
            <a:ext cx="1905000" cy="1121775"/>
          </a:xfrm>
          <a:prstGeom prst="wedgeEllipseCallou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Reporte a fecha 30 de junio</a:t>
            </a:r>
            <a:endParaRPr lang="es-CO" dirty="0"/>
          </a:p>
        </p:txBody>
      </p:sp>
      <p:pic>
        <p:nvPicPr>
          <p:cNvPr id="15" name="Picture 4" descr="Qué son las veedurías ciudadanas? - Unidades Tecnológicas de Santander">
            <a:extLst>
              <a:ext uri="{FF2B5EF4-FFF2-40B4-BE49-F238E27FC236}">
                <a16:creationId xmlns:a16="http://schemas.microsoft.com/office/drawing/2014/main" id="{E9DC97DD-775E-4498-9276-8A066183A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797" y="4009009"/>
            <a:ext cx="1831237" cy="219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550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74C597-55C5-468D-BFFF-BBCEBDAB10E6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D3C76DC-8B75-4B69-9C10-5874E54811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5915834"/>
              </p:ext>
            </p:extLst>
          </p:nvPr>
        </p:nvGraphicFramePr>
        <p:xfrm>
          <a:off x="1385888" y="1882553"/>
          <a:ext cx="9420224" cy="461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1264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D462974-BB7F-4F90-8F4D-F59E60812F90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6678600-45C6-4B9B-A4B3-9BB2BDF56F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854477"/>
              </p:ext>
            </p:extLst>
          </p:nvPr>
        </p:nvGraphicFramePr>
        <p:xfrm>
          <a:off x="2554941" y="2250141"/>
          <a:ext cx="7162800" cy="4082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912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8B1EAB0-FD01-40CC-9CAA-C4963FC7711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8133A919-C96A-462C-B71C-8100C7B9FE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136610"/>
              </p:ext>
            </p:extLst>
          </p:nvPr>
        </p:nvGraphicFramePr>
        <p:xfrm>
          <a:off x="1509712" y="2043393"/>
          <a:ext cx="9172575" cy="443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1781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E146327-9330-4F6B-A64F-782694314E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035055"/>
              </p:ext>
            </p:extLst>
          </p:nvPr>
        </p:nvGraphicFramePr>
        <p:xfrm>
          <a:off x="4241006" y="2321157"/>
          <a:ext cx="3709988" cy="345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F78D408-76C3-4A0D-8C13-CA5B758350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27002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F78D408-76C3-4A0D-8C13-CA5B7583506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960B71-A822-4A34-AE09-798F27B71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0816" y="2070847"/>
            <a:ext cx="6681090" cy="44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04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801906" y="926545"/>
            <a:ext cx="483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VICERRECTORIA ADMINISTRATIVA Y FINANCIERA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6305730"/>
              </p:ext>
            </p:extLst>
          </p:nvPr>
        </p:nvGraphicFramePr>
        <p:xfrm>
          <a:off x="117457" y="1400575"/>
          <a:ext cx="8128000" cy="555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5708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63270" y="3075057"/>
            <a:ext cx="8704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SECRETARIA GENERAL</a:t>
            </a:r>
          </a:p>
        </p:txBody>
      </p:sp>
    </p:spTree>
    <p:extLst>
      <p:ext uri="{BB962C8B-B14F-4D97-AF65-F5344CB8AC3E}">
        <p14:creationId xmlns:p14="http://schemas.microsoft.com/office/powerpoint/2010/main" val="1523224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2ECE4F-8327-44B2-B47C-7E8C90055DE1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CA67821-4DCD-477D-94ED-4012F46A1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2137734"/>
              </p:ext>
            </p:extLst>
          </p:nvPr>
        </p:nvGraphicFramePr>
        <p:xfrm>
          <a:off x="4907756" y="2393576"/>
          <a:ext cx="2376488" cy="3717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68432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3A2C0FC-4576-4DC4-A5DF-229D0E11A9F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FAB5C893-B0A0-49F2-B36C-FE12EF4AEE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772546"/>
              </p:ext>
            </p:extLst>
          </p:nvPr>
        </p:nvGraphicFramePr>
        <p:xfrm>
          <a:off x="1362634" y="2012578"/>
          <a:ext cx="9466731" cy="4029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60019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08ADC37-CC96-4889-8ACF-3D3CA937F7B7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6D3D068-EBB9-466F-AC8F-6E51C56598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763225"/>
              </p:ext>
            </p:extLst>
          </p:nvPr>
        </p:nvGraphicFramePr>
        <p:xfrm>
          <a:off x="2223247" y="2286000"/>
          <a:ext cx="7503459" cy="3769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48599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2303930" y="3003177"/>
            <a:ext cx="7844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VICERRECTORIA ACADÉMICA</a:t>
            </a:r>
            <a:endParaRPr lang="es-CO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16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D43921-9F9F-4678-BD8C-34FAA02D9DC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19E266A-75A8-4108-915D-4156314FD7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0786401"/>
              </p:ext>
            </p:extLst>
          </p:nvPr>
        </p:nvGraphicFramePr>
        <p:xfrm>
          <a:off x="4302918" y="2259106"/>
          <a:ext cx="3586163" cy="3747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109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62CC7D0-7BC9-46B1-AF44-F89C254375E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6466C7D-0108-4F30-8928-4192D566E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062568"/>
              </p:ext>
            </p:extLst>
          </p:nvPr>
        </p:nvGraphicFramePr>
        <p:xfrm>
          <a:off x="1918447" y="2342870"/>
          <a:ext cx="8408893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23541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F453B39-3DA3-4891-A7E6-BC508672872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A03BBF3-CC37-4142-A590-A3409A28DB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523030"/>
              </p:ext>
            </p:extLst>
          </p:nvPr>
        </p:nvGraphicFramePr>
        <p:xfrm>
          <a:off x="5063238" y="2142565"/>
          <a:ext cx="2271712" cy="4063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3221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E741F2F-4803-487D-B693-ED4FF94BEE05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EE0943A-5C4C-4792-A6B9-2B01139A17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674495"/>
              </p:ext>
            </p:extLst>
          </p:nvPr>
        </p:nvGraphicFramePr>
        <p:xfrm>
          <a:off x="3717130" y="2363600"/>
          <a:ext cx="4757739" cy="345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25191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B701D70-B656-4DA5-B8A7-F208D6A53B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4435642"/>
              </p:ext>
            </p:extLst>
          </p:nvPr>
        </p:nvGraphicFramePr>
        <p:xfrm>
          <a:off x="4979194" y="2231089"/>
          <a:ext cx="2233612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619003F-22B1-43F4-BDC0-A13020E1D9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101349"/>
              </p:ext>
            </p:extLst>
          </p:nvPr>
        </p:nvGraphicFramePr>
        <p:xfrm>
          <a:off x="7613417" y="2634662"/>
          <a:ext cx="2319478" cy="3749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2BE0BB8F-B7E6-4A53-B509-FD9DF29B7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231402"/>
              </p:ext>
            </p:extLst>
          </p:nvPr>
        </p:nvGraphicFramePr>
        <p:xfrm>
          <a:off x="2354775" y="2374789"/>
          <a:ext cx="2424113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65805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2F37534-D55B-41F4-BD47-BBB2F73A0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214" y="2142564"/>
            <a:ext cx="6333571" cy="403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52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A852110-81A4-4303-9AD1-573C8FB0C5CD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22790FF-FB50-4A20-BE18-B489EA094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631" y="2062531"/>
            <a:ext cx="6564737" cy="434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70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8931EA0-3AC6-E744-5548-0E8716503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696" y="620486"/>
            <a:ext cx="4569266" cy="6858000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66D883-BF89-BF8B-D7A8-D1BED390B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60B3005-B8CB-46E9-8BDD-BF6DB22D34E1}"/>
              </a:ext>
            </a:extLst>
          </p:cNvPr>
          <p:cNvSpPr txBox="1"/>
          <p:nvPr/>
        </p:nvSpPr>
        <p:spPr>
          <a:xfrm>
            <a:off x="1452283" y="233081"/>
            <a:ext cx="5558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endParaRPr lang="es-CO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3D1982-53B2-4329-8D24-6667A14DAF40}"/>
              </a:ext>
            </a:extLst>
          </p:cNvPr>
          <p:cNvSpPr txBox="1"/>
          <p:nvPr/>
        </p:nvSpPr>
        <p:spPr>
          <a:xfrm>
            <a:off x="1946708" y="926545"/>
            <a:ext cx="4569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SECRETARIA GENERAL</a:t>
            </a:r>
            <a:endParaRPr lang="es-CO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DB729D1-D8D6-4197-BC35-D50B2D0DAA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2438448"/>
              </p:ext>
            </p:extLst>
          </p:nvPr>
        </p:nvGraphicFramePr>
        <p:xfrm>
          <a:off x="117457" y="1400575"/>
          <a:ext cx="8128000" cy="555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375901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E703B27-DBE0-4F4C-8F8C-5DAAFB22DF37}"/>
              </a:ext>
            </a:extLst>
          </p:cNvPr>
          <p:cNvSpPr txBox="1"/>
          <p:nvPr/>
        </p:nvSpPr>
        <p:spPr>
          <a:xfrm>
            <a:off x="3175000" y="930589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ABIERTOS EN ESTADO AGREGADO</a:t>
            </a:r>
            <a:endParaRPr lang="es-CO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9EA411-8325-498C-AB13-B7015CD020E2}"/>
              </a:ext>
            </a:extLst>
          </p:cNvPr>
          <p:cNvSpPr txBox="1"/>
          <p:nvPr/>
        </p:nvSpPr>
        <p:spPr>
          <a:xfrm>
            <a:off x="1989667" y="1734645"/>
            <a:ext cx="8475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 partir del reporte generado por el Aplicativo de Control Interno </a:t>
            </a:r>
            <a:r>
              <a:rPr lang="es-ES" sz="1400" b="0" i="1" u="none" strike="noStrike" dirty="0">
                <a:solidFill>
                  <a:srgbClr val="7F7F7F"/>
                </a:solidFill>
                <a:effectLst/>
                <a:latin typeface="Century Gothic" panose="020B0502020202020204" pitchFamily="34" charset="0"/>
              </a:rPr>
              <a:t>‘‘Acciones Correctivas y de Mejora’’</a:t>
            </a:r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a </a:t>
            </a:r>
            <a:r>
              <a:rPr lang="es-ES" sz="14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fecha 30 de </a:t>
            </a:r>
            <a:r>
              <a:rPr lang="es-ES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junio</a:t>
            </a:r>
            <a:r>
              <a:rPr lang="es-ES" sz="14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de 2025, se presenta la siguiente información:</a:t>
            </a:r>
            <a:endParaRPr lang="es-CO" sz="1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88BB62E-DFBA-4C74-87AF-76DA86063950}"/>
              </a:ext>
            </a:extLst>
          </p:cNvPr>
          <p:cNvSpPr txBox="1"/>
          <p:nvPr/>
        </p:nvSpPr>
        <p:spPr>
          <a:xfrm>
            <a:off x="2057648" y="2354035"/>
            <a:ext cx="7933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0" u="none" strike="noStrike" dirty="0">
                <a:solidFill>
                  <a:srgbClr val="00482B"/>
                </a:solidFill>
                <a:effectLst/>
                <a:latin typeface="Century Gothic" panose="020B0502020202020204" pitchFamily="34" charset="0"/>
              </a:rPr>
              <a:t>Planes de mejoramiento abiertos, en estado agregado </a:t>
            </a:r>
            <a:r>
              <a:rPr lang="es-ES" sz="1400" b="0" i="1" u="none" strike="noStrike" dirty="0">
                <a:solidFill>
                  <a:srgbClr val="7F7F7F"/>
                </a:solidFill>
                <a:effectLst/>
                <a:latin typeface="Century Gothic" panose="020B0502020202020204" pitchFamily="34" charset="0"/>
              </a:rPr>
              <a:t>(No se ha establecido un plan de actividades por parte del proceso responsable):</a:t>
            </a:r>
            <a:endParaRPr lang="es-CO" sz="1400" dirty="0"/>
          </a:p>
        </p:txBody>
      </p:sp>
      <p:sp>
        <p:nvSpPr>
          <p:cNvPr id="10" name="Bocadillo: ovalado 9">
            <a:extLst>
              <a:ext uri="{FF2B5EF4-FFF2-40B4-BE49-F238E27FC236}">
                <a16:creationId xmlns:a16="http://schemas.microsoft.com/office/drawing/2014/main" id="{503712AF-76E5-4E29-A00B-525C1D0E673D}"/>
              </a:ext>
            </a:extLst>
          </p:cNvPr>
          <p:cNvSpPr/>
          <p:nvPr/>
        </p:nvSpPr>
        <p:spPr>
          <a:xfrm>
            <a:off x="9072033" y="2779551"/>
            <a:ext cx="1837266" cy="1210222"/>
          </a:xfrm>
          <a:prstGeom prst="wedgeEllipseCallou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/>
              <a:t>Total </a:t>
            </a:r>
            <a:r>
              <a:rPr lang="es-ES" sz="1600" dirty="0"/>
              <a:t>14</a:t>
            </a:r>
            <a:r>
              <a:rPr lang="es-ES" sz="1100" dirty="0"/>
              <a:t> planes de </a:t>
            </a:r>
            <a:r>
              <a:rPr lang="es-ES" sz="1000" dirty="0"/>
              <a:t>mejoramiento en estado agregado con corte a 30 de junio</a:t>
            </a:r>
            <a:endParaRPr lang="es-CO" sz="10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72EB169-9982-4E4F-ACE5-1BD000822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299" y="4264609"/>
            <a:ext cx="4238625" cy="1543050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A657C75-1EBC-402A-9FB3-A3DD668A43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571702"/>
              </p:ext>
            </p:extLst>
          </p:nvPr>
        </p:nvGraphicFramePr>
        <p:xfrm>
          <a:off x="1703574" y="3134986"/>
          <a:ext cx="4714875" cy="306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923205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0AC92AD-6A33-4B25-83F4-1C946EFB6558}"/>
              </a:ext>
            </a:extLst>
          </p:cNvPr>
          <p:cNvSpPr txBox="1"/>
          <p:nvPr/>
        </p:nvSpPr>
        <p:spPr>
          <a:xfrm>
            <a:off x="3175000" y="912660"/>
            <a:ext cx="584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CERRADOS</a:t>
            </a:r>
            <a:endParaRPr lang="es-CO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FC0AF79-66B0-4DDB-9AD5-1A65C262F2EE}"/>
              </a:ext>
            </a:extLst>
          </p:cNvPr>
          <p:cNvSpPr txBox="1"/>
          <p:nvPr/>
        </p:nvSpPr>
        <p:spPr>
          <a:xfrm>
            <a:off x="2041962" y="1757080"/>
            <a:ext cx="79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i="0" u="none" strike="noStrike" dirty="0">
                <a:solidFill>
                  <a:srgbClr val="00482B"/>
                </a:solidFill>
                <a:effectLst/>
                <a:latin typeface="Century Gothic" panose="020B0502020202020204" pitchFamily="34" charset="0"/>
              </a:rPr>
              <a:t>Planes de Mejoramiento cerrados durante las vigencias 2020, 2021, 2022, 2023, 2024 y 2025:</a:t>
            </a:r>
            <a:endParaRPr lang="es-CO" sz="1400" dirty="0"/>
          </a:p>
        </p:txBody>
      </p:sp>
      <p:sp>
        <p:nvSpPr>
          <p:cNvPr id="9" name="Bocadillo: ovalado 8">
            <a:extLst>
              <a:ext uri="{FF2B5EF4-FFF2-40B4-BE49-F238E27FC236}">
                <a16:creationId xmlns:a16="http://schemas.microsoft.com/office/drawing/2014/main" id="{94942A7C-227F-46C8-94A0-084DD1594032}"/>
              </a:ext>
            </a:extLst>
          </p:cNvPr>
          <p:cNvSpPr/>
          <p:nvPr/>
        </p:nvSpPr>
        <p:spPr>
          <a:xfrm>
            <a:off x="8822266" y="2384610"/>
            <a:ext cx="1845734" cy="982133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/>
              <a:t>Total, </a:t>
            </a:r>
            <a:r>
              <a:rPr lang="es-ES" sz="2400" b="1" dirty="0"/>
              <a:t>425</a:t>
            </a:r>
            <a:r>
              <a:rPr lang="es-ES" sz="1400" b="1" dirty="0"/>
              <a:t> planes cerrados </a:t>
            </a:r>
            <a:endParaRPr lang="es-CO" sz="14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04072C1-B412-4C22-AA5A-3C2A71005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028" y="3540190"/>
            <a:ext cx="2276475" cy="1828800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CD2DE2E-6508-403E-9D43-892B49CD24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606026"/>
              </p:ext>
            </p:extLst>
          </p:nvPr>
        </p:nvGraphicFramePr>
        <p:xfrm>
          <a:off x="1834178" y="2824814"/>
          <a:ext cx="4572000" cy="277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9920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6673E5B-C94D-4890-9203-A7012BFCC959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01281BC-0774-49D0-9263-00602FD101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226958"/>
              </p:ext>
            </p:extLst>
          </p:nvPr>
        </p:nvGraphicFramePr>
        <p:xfrm>
          <a:off x="3669506" y="2084013"/>
          <a:ext cx="4852988" cy="3814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5183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0AC92AD-6A33-4B25-83F4-1C946EFB6558}"/>
              </a:ext>
            </a:extLst>
          </p:cNvPr>
          <p:cNvSpPr txBox="1"/>
          <p:nvPr/>
        </p:nvSpPr>
        <p:spPr>
          <a:xfrm>
            <a:off x="1981200" y="422175"/>
            <a:ext cx="8355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PLANES DE MEJORAMIENTO PUESTOS EN EJECUCIÓN Y CERRADOS DURANTE LAS VIGENCIAS 2018, 2019, 2020, 2021, 2022, 2023, 2024 Y 2025.</a:t>
            </a:r>
            <a:endParaRPr lang="es-CO" sz="2400" b="1" dirty="0"/>
          </a:p>
        </p:txBody>
      </p:sp>
      <p:sp>
        <p:nvSpPr>
          <p:cNvPr id="11" name="Bocadillo: rectángulo con esquinas redondeadas 10">
            <a:extLst>
              <a:ext uri="{FF2B5EF4-FFF2-40B4-BE49-F238E27FC236}">
                <a16:creationId xmlns:a16="http://schemas.microsoft.com/office/drawing/2014/main" id="{47A0C3F2-66A7-4D4C-B943-0D199BEB98AC}"/>
              </a:ext>
            </a:extLst>
          </p:cNvPr>
          <p:cNvSpPr/>
          <p:nvPr/>
        </p:nvSpPr>
        <p:spPr>
          <a:xfrm>
            <a:off x="8063600" y="2104499"/>
            <a:ext cx="2099733" cy="1138088"/>
          </a:xfrm>
          <a:prstGeom prst="wedgeRoundRectCallout">
            <a:avLst>
              <a:gd name="adj1" fmla="val -74621"/>
              <a:gd name="adj2" fmla="val 98683"/>
              <a:gd name="adj3" fmla="val 16667"/>
            </a:avLst>
          </a:prstGeom>
          <a:gradFill flip="none" rotWithShape="1">
            <a:gsLst>
              <a:gs pos="0">
                <a:srgbClr val="70AD47">
                  <a:lumMod val="67000"/>
                </a:srgbClr>
              </a:gs>
              <a:gs pos="48000">
                <a:srgbClr val="70AD47">
                  <a:lumMod val="97000"/>
                  <a:lumOff val="3000"/>
                </a:srgbClr>
              </a:gs>
              <a:gs pos="100000">
                <a:srgbClr val="70AD47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Total,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s-ES" b="1" kern="0" dirty="0">
                <a:solidFill>
                  <a:srgbClr val="000000"/>
                </a:solidFill>
                <a:latin typeface="Arial" panose="020B0604020202020204" pitchFamily="34" charset="0"/>
              </a:rPr>
              <a:t>547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Planes de mejoramiento 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cerrados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las vigencias 2018, 2019, 2020, 2021, 2022, 2023, 2024 y 2025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Bocadillo: rectángulo con esquinas redondeadas 12">
            <a:extLst>
              <a:ext uri="{FF2B5EF4-FFF2-40B4-BE49-F238E27FC236}">
                <a16:creationId xmlns:a16="http://schemas.microsoft.com/office/drawing/2014/main" id="{3A61DBC8-6DA6-4261-8769-843F80FBF4C8}"/>
              </a:ext>
            </a:extLst>
          </p:cNvPr>
          <p:cNvSpPr/>
          <p:nvPr/>
        </p:nvSpPr>
        <p:spPr>
          <a:xfrm>
            <a:off x="8338171" y="4261837"/>
            <a:ext cx="1998134" cy="1138088"/>
          </a:xfrm>
          <a:prstGeom prst="wedgeRoundRectCallout">
            <a:avLst>
              <a:gd name="adj1" fmla="val -91898"/>
              <a:gd name="adj2" fmla="val 15606"/>
              <a:gd name="adj3" fmla="val 16667"/>
            </a:avLst>
          </a:prstGeom>
          <a:gradFill flip="none" rotWithShape="1">
            <a:gsLst>
              <a:gs pos="0">
                <a:srgbClr val="FFC000">
                  <a:lumMod val="67000"/>
                </a:srgbClr>
              </a:gs>
              <a:gs pos="48000">
                <a:srgbClr val="FFC000">
                  <a:lumMod val="97000"/>
                  <a:lumOff val="3000"/>
                </a:srgbClr>
              </a:gs>
              <a:gs pos="100000">
                <a:srgbClr val="FFC000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Total, </a:t>
            </a:r>
            <a:r>
              <a:rPr lang="es-ES" b="1" kern="0" dirty="0">
                <a:solidFill>
                  <a:srgbClr val="000000"/>
                </a:solidFill>
                <a:latin typeface="Arial" panose="020B0604020202020204" pitchFamily="34" charset="0"/>
              </a:rPr>
              <a:t>117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Planes de mejoramiento </a:t>
            </a: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 ejecución </a:t>
            </a: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 las vigencias 2018, 2019, 2020, 2021, 2022, 2023, 2024 y 2025</a:t>
            </a: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E8F12255-08C9-4938-B9FA-A881E11C14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7416187"/>
              </p:ext>
            </p:extLst>
          </p:nvPr>
        </p:nvGraphicFramePr>
        <p:xfrm>
          <a:off x="2072497" y="2816418"/>
          <a:ext cx="4824413" cy="289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3099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CB00C1A-6CC1-6959-E842-452778F893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C0777E7-894B-463C-A0A3-1113047C9FE2}"/>
              </a:ext>
            </a:extLst>
          </p:cNvPr>
          <p:cNvSpPr txBox="1"/>
          <p:nvPr/>
        </p:nvSpPr>
        <p:spPr>
          <a:xfrm>
            <a:off x="1963270" y="3075057"/>
            <a:ext cx="8704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42623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DFDF4D-2635-491A-8155-C29ADD7FFB83}"/>
              </a:ext>
            </a:extLst>
          </p:cNvPr>
          <p:cNvSpPr txBox="1"/>
          <p:nvPr/>
        </p:nvSpPr>
        <p:spPr>
          <a:xfrm>
            <a:off x="2451847" y="951394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1341ACB-2E68-493B-B7A2-D9FC69E16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727096"/>
              </p:ext>
            </p:extLst>
          </p:nvPr>
        </p:nvGraphicFramePr>
        <p:xfrm>
          <a:off x="2135509" y="2282915"/>
          <a:ext cx="3428999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31E7FE3-E463-48B0-98B0-A95CC7C8A6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648024"/>
              </p:ext>
            </p:extLst>
          </p:nvPr>
        </p:nvGraphicFramePr>
        <p:xfrm>
          <a:off x="5759963" y="2282915"/>
          <a:ext cx="4795838" cy="3705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48556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1CB3F6E-BA07-4C33-A2DD-936D2F08A57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3168E543-0D21-4899-980E-32D5A023AF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4662900"/>
              </p:ext>
            </p:extLst>
          </p:nvPr>
        </p:nvGraphicFramePr>
        <p:xfrm>
          <a:off x="2241177" y="2031066"/>
          <a:ext cx="7673788" cy="3804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76166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006442E-8785-4C1A-B88B-75657425411C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601E67E-C603-4EF5-8969-907C9888D7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2804819"/>
              </p:ext>
            </p:extLst>
          </p:nvPr>
        </p:nvGraphicFramePr>
        <p:xfrm>
          <a:off x="2476936" y="2214506"/>
          <a:ext cx="3495675" cy="3700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DD891299-98C7-4DEC-A767-978B3509AB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751028"/>
              </p:ext>
            </p:extLst>
          </p:nvPr>
        </p:nvGraphicFramePr>
        <p:xfrm>
          <a:off x="6096000" y="2297851"/>
          <a:ext cx="3495675" cy="3533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82316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1DE95CA-8B6A-41CB-9D38-417C39B0F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943155"/>
              </p:ext>
            </p:extLst>
          </p:nvPr>
        </p:nvGraphicFramePr>
        <p:xfrm>
          <a:off x="4391025" y="2187388"/>
          <a:ext cx="3409949" cy="3716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89916B2-95CD-4A69-ACED-581841B97A3A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6863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C64115-3553-4659-4D5A-7FD766A27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DDFDF4D-2635-491A-8155-C29ADD7FFB83}"/>
              </a:ext>
            </a:extLst>
          </p:cNvPr>
          <p:cNvSpPr txBox="1"/>
          <p:nvPr/>
        </p:nvSpPr>
        <p:spPr>
          <a:xfrm>
            <a:off x="2554941" y="959223"/>
            <a:ext cx="728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PLANES DE MEJORAMIENTO ABIERTOS, EN ESTADO DE EJECUCIÓN VIGENCIAS 2018, 2019, 2020, 2021, 2022, 2023 Y 2024</a:t>
            </a:r>
            <a:endParaRPr lang="es-CO" b="1" dirty="0"/>
          </a:p>
          <a:p>
            <a:pPr algn="ctr"/>
            <a:endParaRPr lang="es-CO" dirty="0"/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F2D1433F-4949-431F-8CD2-5233705E77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9327699"/>
              </p:ext>
            </p:extLst>
          </p:nvPr>
        </p:nvGraphicFramePr>
        <p:xfrm>
          <a:off x="3086100" y="2286000"/>
          <a:ext cx="6019800" cy="3612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92246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</TotalTime>
  <Words>1910</Words>
  <Application>Microsoft Office PowerPoint</Application>
  <PresentationFormat>Panorámica</PresentationFormat>
  <Paragraphs>177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ANDRÉS FELIPE MATALLANA MANJARRES</dc:creator>
  <cp:lastModifiedBy>JAIME ENRIQUE ORTIZ ROMERO</cp:lastModifiedBy>
  <cp:revision>55</cp:revision>
  <dcterms:created xsi:type="dcterms:W3CDTF">2025-02-22T00:46:55Z</dcterms:created>
  <dcterms:modified xsi:type="dcterms:W3CDTF">2025-07-07T22:15:17Z</dcterms:modified>
</cp:coreProperties>
</file>